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omments/comment1.xml" ContentType="application/vnd.openxmlformats-officedocument.presentationml.comments+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56" r:id="rId4"/>
  </p:sldMasterIdLst>
  <p:notesMasterIdLst>
    <p:notesMasterId r:id="rId21"/>
  </p:notesMasterIdLst>
  <p:handoutMasterIdLst>
    <p:handoutMasterId r:id="rId22"/>
  </p:handoutMasterIdLst>
  <p:sldIdLst>
    <p:sldId id="256" r:id="rId5"/>
    <p:sldId id="257" r:id="rId6"/>
    <p:sldId id="258" r:id="rId7"/>
    <p:sldId id="259" r:id="rId8"/>
    <p:sldId id="261" r:id="rId9"/>
    <p:sldId id="263" r:id="rId10"/>
    <p:sldId id="268" r:id="rId11"/>
    <p:sldId id="266" r:id="rId12"/>
    <p:sldId id="267" r:id="rId13"/>
    <p:sldId id="269" r:id="rId14"/>
    <p:sldId id="270" r:id="rId15"/>
    <p:sldId id="262" r:id="rId16"/>
    <p:sldId id="273" r:id="rId17"/>
    <p:sldId id="272" r:id="rId18"/>
    <p:sldId id="264" r:id="rId19"/>
    <p:sldId id="265" r:id="rId20"/>
  </p:sldIdLst>
  <p:sldSz cx="10058400" cy="7772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168"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lz" initials="j" lastIdx="4" clrIdx="0"/>
  <p:cmAuthor id="1" name="Dahn, LeAnn E" initials="LED" lastIdx="8" clrIdx="1"/>
  <p:cmAuthor id="2" name="Bree Gunter" initials="BG" lastIdx="1" clrIdx="2"/>
  <p:cmAuthor id="3" name="Swantz, Scott" initials="SS" lastIdx="13" clrIdx="3">
    <p:extLst>
      <p:ext uri="{19B8F6BF-5375-455C-9EA6-DF929625EA0E}">
        <p15:presenceInfo xmlns:p15="http://schemas.microsoft.com/office/powerpoint/2012/main" userId="S::scott.swantz@pearson.com::0eab0cda-ad66-44c5-9531-d56fd9c6625b" providerId="AD"/>
      </p:ext>
    </p:extLst>
  </p:cmAuthor>
  <p:cmAuthor id="4" name="Keith, Kamlyn" initials="KK" lastIdx="20" clrIdx="4">
    <p:extLst>
      <p:ext uri="{19B8F6BF-5375-455C-9EA6-DF929625EA0E}">
        <p15:presenceInfo xmlns:p15="http://schemas.microsoft.com/office/powerpoint/2012/main" userId="S::Kamlyn.Keith@ride.ri.gov::157f0e2b-d93c-4506-a378-e310c4c2c707" providerId="AD"/>
      </p:ext>
    </p:extLst>
  </p:cmAuthor>
  <p:cmAuthor id="5" name="Heineke, Heather" initials="HH" lastIdx="4" clrIdx="5">
    <p:extLst>
      <p:ext uri="{19B8F6BF-5375-455C-9EA6-DF929625EA0E}">
        <p15:presenceInfo xmlns:p15="http://schemas.microsoft.com/office/powerpoint/2012/main" userId="S::heather.heineke@ride.ri.gov::b3e78bc3-1843-456d-9519-a6e9f3eeff52" providerId="AD"/>
      </p:ext>
    </p:extLst>
  </p:cmAuthor>
  <p:cmAuthor id="6" name="Tompkins, Andrea" initials="TA" lastIdx="3" clrIdx="6">
    <p:extLst>
      <p:ext uri="{19B8F6BF-5375-455C-9EA6-DF929625EA0E}">
        <p15:presenceInfo xmlns:p15="http://schemas.microsoft.com/office/powerpoint/2012/main" userId="S::andrea.tompkins@pearson.com::6ae2736e-5b24-4af4-98bc-79ca7a9e3fa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379" autoAdjust="0"/>
    <p:restoredTop sz="79777" autoAdjust="0"/>
  </p:normalViewPr>
  <p:slideViewPr>
    <p:cSldViewPr snapToGrid="0">
      <p:cViewPr varScale="1">
        <p:scale>
          <a:sx n="51" d="100"/>
          <a:sy n="51" d="100"/>
        </p:scale>
        <p:origin x="1740" y="66"/>
      </p:cViewPr>
      <p:guideLst>
        <p:guide orient="horz" pos="2448"/>
        <p:guide pos="3168"/>
      </p:guideLst>
    </p:cSldViewPr>
  </p:slideViewPr>
  <p:notesTextViewPr>
    <p:cViewPr>
      <p:scale>
        <a:sx n="1" d="1"/>
        <a:sy n="1" d="1"/>
      </p:scale>
      <p:origin x="0" y="-144"/>
    </p:cViewPr>
  </p:notesTextViewPr>
  <p:notesViewPr>
    <p:cSldViewPr snapToGrid="0">
      <p:cViewPr varScale="1">
        <p:scale>
          <a:sx n="74" d="100"/>
          <a:sy n="74" d="100"/>
        </p:scale>
        <p:origin x="315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6" dt="2022-02-09T08:56:58.642" idx="3">
    <p:pos x="10" y="10"/>
    <p:text>RIDE &amp; Service center contact information updated tro match module in slide notes</p:text>
    <p:extLst>
      <p:ext uri="{C676402C-5697-4E1C-873F-D02D1690AC5C}">
        <p15:threadingInfo xmlns:p15="http://schemas.microsoft.com/office/powerpoint/2012/main" timeZoneBias="36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3125707-C4A9-44AC-B9CD-C3BD2883185D}" type="datetimeFigureOut">
              <a:rPr lang="en-US" smtClean="0"/>
              <a:pPr/>
              <a:t>2/9/2022</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6B6161A-0590-4D20-8BD4-1A77424DC942}" type="slidenum">
              <a:rPr lang="en-US" smtClean="0"/>
              <a:pPr/>
              <a:t>‹#›</a:t>
            </a:fld>
            <a:endParaRPr lang="en-US" dirty="0"/>
          </a:p>
        </p:txBody>
      </p:sp>
    </p:spTree>
    <p:extLst>
      <p:ext uri="{BB962C8B-B14F-4D97-AF65-F5344CB8AC3E}">
        <p14:creationId xmlns:p14="http://schemas.microsoft.com/office/powerpoint/2010/main" val="12584674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E33F61-7AFF-4E91-9BA8-A681EC5D859B}" type="datetimeFigureOut">
              <a:rPr lang="en-US" smtClean="0"/>
              <a:pPr/>
              <a:t>2/9/2022</a:t>
            </a:fld>
            <a:endParaRPr lang="en-US" dirty="0"/>
          </a:p>
        </p:txBody>
      </p:sp>
      <p:sp>
        <p:nvSpPr>
          <p:cNvPr id="4" name="Slide Image Placeholder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6E5E2B-1940-4C12-B0CF-52993C2CB7F2}" type="slidenum">
              <a:rPr lang="en-US" smtClean="0"/>
              <a:pPr/>
              <a:t>‹#›</a:t>
            </a:fld>
            <a:endParaRPr lang="en-US" dirty="0"/>
          </a:p>
        </p:txBody>
      </p:sp>
    </p:spTree>
    <p:extLst>
      <p:ext uri="{BB962C8B-B14F-4D97-AF65-F5344CB8AC3E}">
        <p14:creationId xmlns:p14="http://schemas.microsoft.com/office/powerpoint/2010/main" val="20370358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mailto:assessment@ride.ri.gov"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ricas.pearsonsupport.com/training/"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1925" y="1143000"/>
            <a:ext cx="3994150" cy="3086100"/>
          </a:xfrm>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Welcome to the Student Registration/Personal Needs Profile training module.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This training module gives an overview of the steps for registering students in order to receive RICAS test materials for both computer-based testing (CBT) and paper-based testing (PBT), as well as the steps for indicating selected accessibility features and accommodations.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It is recommended that this module is watched in conjunction with the Guide to the SR/PNP which can be found on the RICAS Resource Site at </a:t>
            </a:r>
            <a:r>
              <a:rPr lang="en-US" sz="1200" u="sng" kern="1200" dirty="0">
                <a:solidFill>
                  <a:schemeClr val="tx1"/>
                </a:solidFill>
                <a:effectLst/>
                <a:latin typeface="+mn-lt"/>
                <a:ea typeface="+mn-ea"/>
                <a:cs typeface="+mn-cs"/>
              </a:rPr>
              <a:t>ricas.pearsonsupport.com/manuals.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6E5E2B-1940-4C12-B0CF-52993C2CB7F2}" type="slidenum">
              <a:rPr lang="en-US" smtClean="0"/>
              <a:pPr/>
              <a:t>1</a:t>
            </a:fld>
            <a:endParaRPr lang="en-US" dirty="0"/>
          </a:p>
        </p:txBody>
      </p:sp>
    </p:spTree>
    <p:extLst>
      <p:ext uri="{BB962C8B-B14F-4D97-AF65-F5344CB8AC3E}">
        <p14:creationId xmlns:p14="http://schemas.microsoft.com/office/powerpoint/2010/main" val="40781426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1925" y="1143000"/>
            <a:ext cx="3994150" cy="3086100"/>
          </a:xfrm>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When the </a:t>
            </a:r>
            <a:r>
              <a:rPr lang="en-US" sz="1200" i="1" kern="1200" dirty="0">
                <a:solidFill>
                  <a:schemeClr val="tx1"/>
                </a:solidFill>
                <a:effectLst/>
                <a:latin typeface="+mn-lt"/>
                <a:ea typeface="+mn-ea"/>
                <a:cs typeface="+mn-cs"/>
              </a:rPr>
              <a:t>Download File</a:t>
            </a:r>
            <a:r>
              <a:rPr lang="en-US" sz="1200" kern="1200" dirty="0">
                <a:solidFill>
                  <a:schemeClr val="tx1"/>
                </a:solidFill>
                <a:effectLst/>
                <a:latin typeface="+mn-lt"/>
                <a:ea typeface="+mn-ea"/>
                <a:cs typeface="+mn-cs"/>
              </a:rPr>
              <a:t> link appears (highlighted in a red box on this screenshot), click it to download. Make any changes you need to the editable fields in the SR/PNP file. </a:t>
            </a:r>
          </a:p>
        </p:txBody>
      </p:sp>
      <p:sp>
        <p:nvSpPr>
          <p:cNvPr id="4" name="Slide Number Placeholder 3"/>
          <p:cNvSpPr>
            <a:spLocks noGrp="1"/>
          </p:cNvSpPr>
          <p:nvPr>
            <p:ph type="sldNum" sz="quarter" idx="10"/>
          </p:nvPr>
        </p:nvSpPr>
        <p:spPr/>
        <p:txBody>
          <a:bodyPr/>
          <a:lstStyle/>
          <a:p>
            <a:fld id="{286E5E2B-1940-4C12-B0CF-52993C2CB7F2}" type="slidenum">
              <a:rPr lang="en-US" smtClean="0"/>
              <a:pPr/>
              <a:t>10</a:t>
            </a:fld>
            <a:endParaRPr lang="en-US" dirty="0"/>
          </a:p>
        </p:txBody>
      </p:sp>
    </p:spTree>
    <p:extLst>
      <p:ext uri="{BB962C8B-B14F-4D97-AF65-F5344CB8AC3E}">
        <p14:creationId xmlns:p14="http://schemas.microsoft.com/office/powerpoint/2010/main" val="36187729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1925" y="1143000"/>
            <a:ext cx="3994150" cy="3086100"/>
          </a:xfrm>
        </p:spPr>
      </p:sp>
      <p:sp>
        <p:nvSpPr>
          <p:cNvPr id="3" name="Notes Placeholder 2"/>
          <p:cNvSpPr>
            <a:spLocks noGrp="1"/>
          </p:cNvSpPr>
          <p:nvPr>
            <p:ph type="body" idx="1"/>
          </p:nvPr>
        </p:nvSpPr>
        <p:spPr/>
        <p:txBody>
          <a:bodyPr/>
          <a:lstStyle/>
          <a:p>
            <a:pPr marL="228600" indent="-228600">
              <a:buAutoNum type="arabicPeriod"/>
            </a:pPr>
            <a:r>
              <a:rPr lang="en-US" sz="1200" kern="1200" dirty="0">
                <a:solidFill>
                  <a:schemeClr val="tx1"/>
                </a:solidFill>
                <a:effectLst/>
                <a:latin typeface="+mn-lt"/>
                <a:ea typeface="+mn-ea"/>
                <a:cs typeface="+mn-cs"/>
              </a:rPr>
              <a:t>To import the file again, go to </a:t>
            </a:r>
            <a:r>
              <a:rPr lang="en-US" sz="1200" i="1" kern="1200" dirty="0">
                <a:solidFill>
                  <a:schemeClr val="tx1"/>
                </a:solidFill>
                <a:effectLst/>
                <a:latin typeface="+mn-lt"/>
                <a:ea typeface="+mn-ea"/>
                <a:cs typeface="+mn-cs"/>
              </a:rPr>
              <a:t>Setup</a:t>
            </a:r>
            <a:r>
              <a:rPr lang="en-US" sz="1200" kern="1200" dirty="0">
                <a:solidFill>
                  <a:schemeClr val="tx1"/>
                </a:solidFill>
                <a:effectLst/>
                <a:latin typeface="+mn-lt"/>
                <a:ea typeface="+mn-ea"/>
                <a:cs typeface="+mn-cs"/>
              </a:rPr>
              <a:t> and </a:t>
            </a:r>
            <a:r>
              <a:rPr lang="en-US" sz="1200" i="1" kern="1200" dirty="0">
                <a:solidFill>
                  <a:schemeClr val="tx1"/>
                </a:solidFill>
                <a:effectLst/>
                <a:latin typeface="+mn-lt"/>
                <a:ea typeface="+mn-ea"/>
                <a:cs typeface="+mn-cs"/>
              </a:rPr>
              <a:t>Import / Export Data.</a:t>
            </a:r>
            <a:r>
              <a:rPr lang="en-US" sz="1200" kern="1200" dirty="0">
                <a:solidFill>
                  <a:schemeClr val="tx1"/>
                </a:solidFill>
                <a:effectLst/>
                <a:latin typeface="+mn-lt"/>
                <a:ea typeface="+mn-ea"/>
                <a:cs typeface="+mn-cs"/>
              </a:rPr>
              <a:t> Click </a:t>
            </a:r>
            <a:r>
              <a:rPr lang="en-US" sz="1200" i="1" kern="1200" dirty="0">
                <a:solidFill>
                  <a:schemeClr val="tx1"/>
                </a:solidFill>
                <a:effectLst/>
                <a:latin typeface="+mn-lt"/>
                <a:ea typeface="+mn-ea"/>
                <a:cs typeface="+mn-cs"/>
              </a:rPr>
              <a:t>Select Tasks &gt; Import / Export Data.</a:t>
            </a:r>
            <a:r>
              <a:rPr lang="en-US" sz="1200" kern="1200" dirty="0">
                <a:solidFill>
                  <a:schemeClr val="tx1"/>
                </a:solidFill>
                <a:effectLst/>
                <a:latin typeface="+mn-lt"/>
                <a:ea typeface="+mn-ea"/>
                <a:cs typeface="+mn-cs"/>
              </a:rPr>
              <a:t> In the </a:t>
            </a:r>
            <a:r>
              <a:rPr lang="en-US" sz="1200" i="1" kern="1200" dirty="0">
                <a:solidFill>
                  <a:schemeClr val="tx1"/>
                </a:solidFill>
                <a:effectLst/>
                <a:latin typeface="+mn-lt"/>
                <a:ea typeface="+mn-ea"/>
                <a:cs typeface="+mn-cs"/>
              </a:rPr>
              <a:t>Type</a:t>
            </a:r>
            <a:r>
              <a:rPr lang="en-US" sz="1200" kern="1200" dirty="0">
                <a:solidFill>
                  <a:schemeClr val="tx1"/>
                </a:solidFill>
                <a:effectLst/>
                <a:latin typeface="+mn-lt"/>
                <a:ea typeface="+mn-ea"/>
                <a:cs typeface="+mn-cs"/>
              </a:rPr>
              <a:t> dropdown, select </a:t>
            </a:r>
            <a:r>
              <a:rPr lang="en-US" sz="1200" i="1" kern="1200" dirty="0">
                <a:solidFill>
                  <a:schemeClr val="tx1"/>
                </a:solidFill>
                <a:effectLst/>
                <a:latin typeface="+mn-lt"/>
                <a:ea typeface="+mn-ea"/>
                <a:cs typeface="+mn-cs"/>
              </a:rPr>
              <a:t>Student Registration Import - RI. </a:t>
            </a:r>
          </a:p>
          <a:p>
            <a:pPr marL="228600" indent="-228600">
              <a:buAutoNum type="arabicPeriod"/>
            </a:pPr>
            <a:r>
              <a:rPr lang="en-US" sz="1200" kern="1200" dirty="0">
                <a:solidFill>
                  <a:schemeClr val="tx1"/>
                </a:solidFill>
                <a:effectLst/>
                <a:latin typeface="+mn-lt"/>
                <a:ea typeface="+mn-ea"/>
                <a:cs typeface="+mn-cs"/>
              </a:rPr>
              <a:t>Leave all the options on this page and click </a:t>
            </a:r>
            <a:r>
              <a:rPr lang="en-US" sz="1200" i="1" kern="1200" dirty="0">
                <a:solidFill>
                  <a:schemeClr val="tx1"/>
                </a:solidFill>
                <a:effectLst/>
                <a:latin typeface="+mn-lt"/>
                <a:ea typeface="+mn-ea"/>
                <a:cs typeface="+mn-cs"/>
              </a:rPr>
              <a:t>Process. </a:t>
            </a:r>
            <a:r>
              <a:rPr lang="en-US" sz="1200" kern="1200" dirty="0">
                <a:solidFill>
                  <a:schemeClr val="tx1"/>
                </a:solidFill>
                <a:effectLst/>
                <a:latin typeface="+mn-lt"/>
                <a:ea typeface="+mn-ea"/>
                <a:cs typeface="+mn-cs"/>
              </a:rPr>
              <a:t>Refresh the page until the file has finished importing. Correct any errors, if needed.</a:t>
            </a:r>
          </a:p>
        </p:txBody>
      </p:sp>
      <p:sp>
        <p:nvSpPr>
          <p:cNvPr id="4" name="Slide Number Placeholder 3"/>
          <p:cNvSpPr>
            <a:spLocks noGrp="1"/>
          </p:cNvSpPr>
          <p:nvPr>
            <p:ph type="sldNum" sz="quarter" idx="10"/>
          </p:nvPr>
        </p:nvSpPr>
        <p:spPr/>
        <p:txBody>
          <a:bodyPr/>
          <a:lstStyle/>
          <a:p>
            <a:fld id="{286E5E2B-1940-4C12-B0CF-52993C2CB7F2}" type="slidenum">
              <a:rPr lang="en-US" smtClean="0"/>
              <a:pPr/>
              <a:t>11</a:t>
            </a:fld>
            <a:endParaRPr lang="en-US" dirty="0"/>
          </a:p>
        </p:txBody>
      </p:sp>
    </p:spTree>
    <p:extLst>
      <p:ext uri="{BB962C8B-B14F-4D97-AF65-F5344CB8AC3E}">
        <p14:creationId xmlns:p14="http://schemas.microsoft.com/office/powerpoint/2010/main" val="39267538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1925" y="1143000"/>
            <a:ext cx="399415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1. To edit SR/PNP information in the User Interface, click </a:t>
            </a:r>
            <a:r>
              <a:rPr lang="en-US" sz="1200" i="1" kern="1200" dirty="0">
                <a:solidFill>
                  <a:schemeClr val="tx1"/>
                </a:solidFill>
                <a:effectLst/>
                <a:latin typeface="+mn-lt"/>
                <a:ea typeface="+mn-ea"/>
                <a:cs typeface="+mn-cs"/>
              </a:rPr>
              <a:t>Setup</a:t>
            </a:r>
            <a:r>
              <a:rPr lang="en-US" sz="1200" kern="1200" dirty="0">
                <a:solidFill>
                  <a:schemeClr val="tx1"/>
                </a:solidFill>
                <a:effectLst/>
                <a:latin typeface="+mn-lt"/>
                <a:ea typeface="+mn-ea"/>
                <a:cs typeface="+mn-cs"/>
              </a:rPr>
              <a:t> and then click </a:t>
            </a:r>
            <a:r>
              <a:rPr lang="en-US" sz="1200" i="1" kern="1200" dirty="0">
                <a:solidFill>
                  <a:schemeClr val="tx1"/>
                </a:solidFill>
                <a:effectLst/>
                <a:latin typeface="+mn-lt"/>
                <a:ea typeface="+mn-ea"/>
                <a:cs typeface="+mn-cs"/>
              </a:rPr>
              <a:t>Students</a:t>
            </a:r>
            <a:r>
              <a:rPr lang="en-US"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2. You can check all the students’ registration details by clicking the blue info button next to their SASID. </a:t>
            </a:r>
          </a:p>
        </p:txBody>
      </p:sp>
      <p:sp>
        <p:nvSpPr>
          <p:cNvPr id="4" name="Slide Number Placeholder 3"/>
          <p:cNvSpPr>
            <a:spLocks noGrp="1"/>
          </p:cNvSpPr>
          <p:nvPr>
            <p:ph type="sldNum" sz="quarter" idx="10"/>
          </p:nvPr>
        </p:nvSpPr>
        <p:spPr/>
        <p:txBody>
          <a:bodyPr/>
          <a:lstStyle/>
          <a:p>
            <a:fld id="{286E5E2B-1940-4C12-B0CF-52993C2CB7F2}" type="slidenum">
              <a:rPr lang="en-US" smtClean="0"/>
              <a:pPr/>
              <a:t>12</a:t>
            </a:fld>
            <a:endParaRPr lang="en-US" dirty="0"/>
          </a:p>
        </p:txBody>
      </p:sp>
    </p:spTree>
    <p:extLst>
      <p:ext uri="{BB962C8B-B14F-4D97-AF65-F5344CB8AC3E}">
        <p14:creationId xmlns:p14="http://schemas.microsoft.com/office/powerpoint/2010/main" val="11943595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1925" y="1143000"/>
            <a:ext cx="399415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Or you can check the box next to all or some students, then go to </a:t>
            </a:r>
            <a:r>
              <a:rPr lang="en-US" sz="1200" i="1" kern="1200" dirty="0">
                <a:solidFill>
                  <a:schemeClr val="tx1"/>
                </a:solidFill>
                <a:effectLst/>
                <a:latin typeface="+mn-lt"/>
                <a:ea typeface="+mn-ea"/>
                <a:cs typeface="+mn-cs"/>
              </a:rPr>
              <a:t>Select Tasks</a:t>
            </a:r>
            <a:r>
              <a:rPr lang="en-US" sz="1200" kern="1200" dirty="0">
                <a:solidFill>
                  <a:schemeClr val="tx1"/>
                </a:solidFill>
                <a:effectLst/>
                <a:latin typeface="+mn-lt"/>
                <a:ea typeface="+mn-ea"/>
                <a:cs typeface="+mn-cs"/>
              </a:rPr>
              <a:t> and check </a:t>
            </a:r>
            <a:r>
              <a:rPr lang="en-US" sz="1200" i="1" kern="1200" dirty="0">
                <a:solidFill>
                  <a:schemeClr val="tx1"/>
                </a:solidFill>
                <a:effectLst/>
                <a:latin typeface="+mn-lt"/>
                <a:ea typeface="+mn-ea"/>
                <a:cs typeface="+mn-cs"/>
              </a:rPr>
              <a:t>Manage Student Tests. </a:t>
            </a:r>
            <a:r>
              <a:rPr lang="en-US" sz="1200" kern="1200" dirty="0">
                <a:solidFill>
                  <a:schemeClr val="tx1"/>
                </a:solidFill>
                <a:effectLst/>
                <a:latin typeface="+mn-lt"/>
                <a:ea typeface="+mn-ea"/>
                <a:cs typeface="+mn-cs"/>
              </a:rPr>
              <a:t> That task allows you to also update the accommodations for each student. Make sure you click </a:t>
            </a:r>
            <a:r>
              <a:rPr lang="en-US" sz="1200" i="1" kern="1200" dirty="0">
                <a:solidFill>
                  <a:schemeClr val="tx1"/>
                </a:solidFill>
                <a:effectLst/>
                <a:latin typeface="+mn-lt"/>
                <a:ea typeface="+mn-ea"/>
                <a:cs typeface="+mn-cs"/>
              </a:rPr>
              <a:t>Exit Tasks</a:t>
            </a:r>
            <a:r>
              <a:rPr lang="en-US" sz="1200" kern="1200" dirty="0">
                <a:solidFill>
                  <a:schemeClr val="tx1"/>
                </a:solidFill>
                <a:effectLst/>
                <a:latin typeface="+mn-lt"/>
                <a:ea typeface="+mn-ea"/>
                <a:cs typeface="+mn-cs"/>
              </a:rPr>
              <a:t> when finished to leave the task interface.</a:t>
            </a:r>
          </a:p>
        </p:txBody>
      </p:sp>
      <p:sp>
        <p:nvSpPr>
          <p:cNvPr id="4" name="Slide Number Placeholder 3"/>
          <p:cNvSpPr>
            <a:spLocks noGrp="1"/>
          </p:cNvSpPr>
          <p:nvPr>
            <p:ph type="sldNum" sz="quarter" idx="10"/>
          </p:nvPr>
        </p:nvSpPr>
        <p:spPr/>
        <p:txBody>
          <a:bodyPr/>
          <a:lstStyle/>
          <a:p>
            <a:fld id="{286E5E2B-1940-4C12-B0CF-52993C2CB7F2}" type="slidenum">
              <a:rPr lang="en-US" smtClean="0"/>
              <a:pPr/>
              <a:t>13</a:t>
            </a:fld>
            <a:endParaRPr lang="en-US" dirty="0"/>
          </a:p>
        </p:txBody>
      </p:sp>
    </p:spTree>
    <p:extLst>
      <p:ext uri="{BB962C8B-B14F-4D97-AF65-F5344CB8AC3E}">
        <p14:creationId xmlns:p14="http://schemas.microsoft.com/office/powerpoint/2010/main" val="5103373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1925" y="1143000"/>
            <a:ext cx="3994150" cy="3086100"/>
          </a:xfrm>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To unregister a student, go to the </a:t>
            </a:r>
            <a:r>
              <a:rPr lang="en-US" sz="1200" i="1" kern="1200" dirty="0">
                <a:solidFill>
                  <a:schemeClr val="tx1"/>
                </a:solidFill>
                <a:effectLst/>
                <a:latin typeface="+mn-lt"/>
                <a:ea typeface="+mn-ea"/>
                <a:cs typeface="+mn-cs"/>
              </a:rPr>
              <a:t>Register Students</a:t>
            </a:r>
            <a:r>
              <a:rPr lang="en-US" sz="1200" kern="1200" dirty="0">
                <a:solidFill>
                  <a:schemeClr val="tx1"/>
                </a:solidFill>
                <a:effectLst/>
                <a:latin typeface="+mn-lt"/>
                <a:ea typeface="+mn-ea"/>
                <a:cs typeface="+mn-cs"/>
              </a:rPr>
              <a:t> task. On this page, uncheck the </a:t>
            </a:r>
            <a:r>
              <a:rPr lang="en-US" sz="1200" i="1" kern="1200" dirty="0">
                <a:solidFill>
                  <a:schemeClr val="tx1"/>
                </a:solidFill>
                <a:effectLst/>
                <a:latin typeface="+mn-lt"/>
                <a:ea typeface="+mn-ea"/>
                <a:cs typeface="+mn-cs"/>
              </a:rPr>
              <a:t>Registered</a:t>
            </a:r>
            <a:r>
              <a:rPr lang="en-US" sz="1200" kern="1200" dirty="0">
                <a:solidFill>
                  <a:schemeClr val="tx1"/>
                </a:solidFill>
                <a:effectLst/>
                <a:latin typeface="+mn-lt"/>
                <a:ea typeface="+mn-ea"/>
                <a:cs typeface="+mn-cs"/>
              </a:rPr>
              <a:t> checkbox. </a:t>
            </a:r>
            <a:r>
              <a:rPr lang="en-US" sz="1200" i="1" kern="1200" dirty="0">
                <a:solidFill>
                  <a:schemeClr val="tx1"/>
                </a:solidFill>
                <a:effectLst/>
                <a:latin typeface="+mn-lt"/>
                <a:ea typeface="+mn-ea"/>
                <a:cs typeface="+mn-cs"/>
              </a:rPr>
              <a:t>Exit Tasks</a:t>
            </a:r>
            <a:r>
              <a:rPr lang="en-US" sz="1200" kern="1200" dirty="0">
                <a:solidFill>
                  <a:schemeClr val="tx1"/>
                </a:solidFill>
                <a:effectLst/>
                <a:latin typeface="+mn-lt"/>
                <a:ea typeface="+mn-ea"/>
                <a:cs typeface="+mn-cs"/>
              </a:rPr>
              <a:t> when finished.</a:t>
            </a:r>
          </a:p>
        </p:txBody>
      </p:sp>
      <p:sp>
        <p:nvSpPr>
          <p:cNvPr id="4" name="Slide Number Placeholder 3"/>
          <p:cNvSpPr>
            <a:spLocks noGrp="1"/>
          </p:cNvSpPr>
          <p:nvPr>
            <p:ph type="sldNum" sz="quarter" idx="10"/>
          </p:nvPr>
        </p:nvSpPr>
        <p:spPr/>
        <p:txBody>
          <a:bodyPr/>
          <a:lstStyle/>
          <a:p>
            <a:fld id="{286E5E2B-1940-4C12-B0CF-52993C2CB7F2}" type="slidenum">
              <a:rPr lang="en-US" smtClean="0"/>
              <a:pPr/>
              <a:t>14</a:t>
            </a:fld>
            <a:endParaRPr lang="en-US" dirty="0"/>
          </a:p>
        </p:txBody>
      </p:sp>
    </p:spTree>
    <p:extLst>
      <p:ext uri="{BB962C8B-B14F-4D97-AF65-F5344CB8AC3E}">
        <p14:creationId xmlns:p14="http://schemas.microsoft.com/office/powerpoint/2010/main" val="14743667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1925" y="1143000"/>
            <a:ext cx="3994150" cy="3086100"/>
          </a:xfrm>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Here are resources to help you with this process when you do it yourself.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Guide to the SR/PNP has all the steps that were explained in this module as well as indicates all the accessibility features and accommodations that are available for the RICAS Grades 3-8 Administration. Please review the Accommodations and Accessibility Features Manual for specific information about determining and assigning accommodations and accessibility features for students.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Refer to the RIDE’s websites for policy information and test administration resources.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a:t>
            </a:r>
            <a:r>
              <a:rPr lang="en-US" sz="1200" kern="1200" dirty="0" err="1">
                <a:solidFill>
                  <a:schemeClr val="tx1"/>
                </a:solidFill>
                <a:effectLst/>
                <a:latin typeface="+mn-lt"/>
                <a:ea typeface="+mn-ea"/>
                <a:cs typeface="+mn-cs"/>
              </a:rPr>
              <a:t>PearsonAccess</a:t>
            </a:r>
            <a:r>
              <a:rPr lang="en-US" sz="1200" kern="1200" baseline="30000" dirty="0" err="1">
                <a:solidFill>
                  <a:schemeClr val="tx1"/>
                </a:solidFill>
                <a:effectLst/>
                <a:latin typeface="+mn-lt"/>
                <a:ea typeface="+mn-ea"/>
                <a:cs typeface="+mn-cs"/>
              </a:rPr>
              <a:t>next</a:t>
            </a:r>
            <a:r>
              <a:rPr lang="en-US" sz="1200" kern="1200" dirty="0">
                <a:solidFill>
                  <a:schemeClr val="tx1"/>
                </a:solidFill>
                <a:effectLst/>
                <a:latin typeface="+mn-lt"/>
                <a:ea typeface="+mn-ea"/>
                <a:cs typeface="+mn-cs"/>
              </a:rPr>
              <a:t> User Guide will help with the SR/PNP file import and creating students in the user interface.</a:t>
            </a:r>
          </a:p>
          <a:p>
            <a:pPr algn="l"/>
            <a:r>
              <a:rPr lang="en-US" sz="1200" b="0" kern="1200" dirty="0">
                <a:solidFill>
                  <a:schemeClr val="tx1"/>
                </a:solidFill>
                <a:effectLst/>
                <a:latin typeface="+mn-lt"/>
                <a:ea typeface="+mn-ea"/>
                <a:cs typeface="+mn-cs"/>
              </a:rPr>
              <a:t> </a:t>
            </a:r>
          </a:p>
          <a:p>
            <a:pPr algn="l" fontAlgn="base" latinLnBrk="0"/>
            <a:r>
              <a:rPr lang="en-US" b="0" i="0" dirty="0">
                <a:solidFill>
                  <a:srgbClr val="313537"/>
                </a:solidFill>
                <a:effectLst/>
                <a:latin typeface="Open Sans" panose="020B0606030504020204" pitchFamily="34" charset="0"/>
              </a:rPr>
              <a:t>For questions about specific accommodations and accessibility features, RIDE accommodations policy, or the student registration process, please contact RIDE's Assessment Office at </a:t>
            </a:r>
            <a:r>
              <a:rPr lang="en-US" b="0" i="0" dirty="0">
                <a:solidFill>
                  <a:srgbClr val="003057"/>
                </a:solidFill>
                <a:effectLst/>
                <a:latin typeface="Open Sans" panose="020B0606030504020204" pitchFamily="34" charset="0"/>
                <a:hlinkClick r:id="rId3"/>
              </a:rPr>
              <a:t>assessment@ride.ri.gov</a:t>
            </a:r>
            <a:r>
              <a:rPr lang="en-US" b="0" i="0" dirty="0">
                <a:solidFill>
                  <a:srgbClr val="313537"/>
                </a:solidFill>
                <a:effectLst/>
                <a:latin typeface="Open Sans" panose="020B0606030504020204" pitchFamily="34" charset="0"/>
              </a:rPr>
              <a:t>.</a:t>
            </a:r>
          </a:p>
          <a:p>
            <a:pPr algn="l" fontAlgn="base" latinLnBrk="0"/>
            <a:br>
              <a:rPr lang="en-US" b="0" i="0" dirty="0">
                <a:solidFill>
                  <a:srgbClr val="313537"/>
                </a:solidFill>
                <a:effectLst/>
                <a:latin typeface="Open Sans" panose="020B0606030504020204" pitchFamily="34" charset="0"/>
              </a:rPr>
            </a:br>
            <a:r>
              <a:rPr lang="en-US" b="0" i="0" dirty="0">
                <a:solidFill>
                  <a:srgbClr val="313537"/>
                </a:solidFill>
                <a:effectLst/>
                <a:latin typeface="Open Sans" panose="020B0606030504020204" pitchFamily="34" charset="0"/>
              </a:rPr>
              <a:t>If you have a question about a specific student whose record is in PAN, please only refer to the student by their SASID for confidentiality purposes as email is not a secure form of communication.</a:t>
            </a:r>
          </a:p>
          <a:p>
            <a:pPr algn="l" fontAlgn="base" latinLnBrk="0"/>
            <a:endParaRPr lang="en-US" b="0" i="0" dirty="0">
              <a:solidFill>
                <a:srgbClr val="313537"/>
              </a:solidFill>
              <a:effectLst/>
              <a:latin typeface="Open Sans" panose="020B0606030504020204" pitchFamily="34" charset="0"/>
            </a:endParaRPr>
          </a:p>
          <a:p>
            <a:pPr algn="l" fontAlgn="base" latinLnBrk="0"/>
            <a:r>
              <a:rPr lang="en-US" b="0" i="0" dirty="0">
                <a:solidFill>
                  <a:srgbClr val="313537"/>
                </a:solidFill>
                <a:effectLst/>
                <a:latin typeface="Open Sans" panose="020B0606030504020204" pitchFamily="34" charset="0"/>
              </a:rPr>
              <a:t>If you have questions on ­­­any part of the SR/PNP process, you may contact the RICAS Service Center</a:t>
            </a:r>
            <a:br>
              <a:rPr lang="en-US" b="0" i="0" dirty="0">
                <a:solidFill>
                  <a:srgbClr val="313537"/>
                </a:solidFill>
                <a:effectLst/>
                <a:latin typeface="Open Sans" panose="020B0606030504020204" pitchFamily="34" charset="0"/>
              </a:rPr>
            </a:br>
            <a:r>
              <a:rPr lang="en-US" b="0" i="1" dirty="0">
                <a:solidFill>
                  <a:srgbClr val="313537"/>
                </a:solidFill>
                <a:effectLst/>
                <a:latin typeface="Open Sans" panose="020B0606030504020204" pitchFamily="34" charset="0"/>
              </a:rPr>
              <a:t>Hours: 7:00 am-5:00 pm, Monday-Friday</a:t>
            </a:r>
            <a:br>
              <a:rPr lang="en-US" b="0" i="0" dirty="0">
                <a:solidFill>
                  <a:srgbClr val="313537"/>
                </a:solidFill>
                <a:effectLst/>
                <a:latin typeface="Open Sans" panose="020B0606030504020204" pitchFamily="34" charset="0"/>
              </a:rPr>
            </a:br>
            <a:r>
              <a:rPr lang="en-US" b="0" i="1" dirty="0">
                <a:solidFill>
                  <a:srgbClr val="313537"/>
                </a:solidFill>
                <a:effectLst/>
                <a:latin typeface="Open Sans" panose="020B0606030504020204" pitchFamily="34" charset="0"/>
              </a:rPr>
              <a:t>Telephone: 855-222-8936</a:t>
            </a:r>
            <a:br>
              <a:rPr lang="en-US" b="0" i="0" dirty="0">
                <a:solidFill>
                  <a:srgbClr val="313537"/>
                </a:solidFill>
                <a:effectLst/>
                <a:latin typeface="Open Sans" panose="020B0606030504020204" pitchFamily="34" charset="0"/>
              </a:rPr>
            </a:br>
            <a:r>
              <a:rPr lang="en-US" b="0" i="1" dirty="0">
                <a:solidFill>
                  <a:srgbClr val="313537"/>
                </a:solidFill>
                <a:effectLst/>
                <a:latin typeface="Open Sans" panose="020B0606030504020204" pitchFamily="34" charset="0"/>
              </a:rPr>
              <a:t>Email: ricasservicecenter@cognia.org</a:t>
            </a:r>
            <a:br>
              <a:rPr lang="en-US" b="0" i="0" dirty="0">
                <a:solidFill>
                  <a:srgbClr val="313537"/>
                </a:solidFill>
                <a:effectLst/>
                <a:latin typeface="Open Sans" panose="020B0606030504020204" pitchFamily="34" charset="0"/>
              </a:rPr>
            </a:br>
            <a:r>
              <a:rPr lang="en-US" b="0" i="1" dirty="0">
                <a:solidFill>
                  <a:srgbClr val="313537"/>
                </a:solidFill>
                <a:effectLst/>
                <a:latin typeface="Open Sans" panose="020B0606030504020204" pitchFamily="34" charset="0"/>
              </a:rPr>
              <a:t>Fax: 603-749-5108</a:t>
            </a:r>
            <a:endParaRPr lang="en-US" b="0" i="0" dirty="0">
              <a:solidFill>
                <a:srgbClr val="313537"/>
              </a:solidFill>
              <a:effectLst/>
              <a:latin typeface="Open Sans" panose="020B0606030504020204" pitchFamily="34" charset="0"/>
            </a:endParaRPr>
          </a:p>
        </p:txBody>
      </p:sp>
      <p:sp>
        <p:nvSpPr>
          <p:cNvPr id="4" name="Slide Number Placeholder 3"/>
          <p:cNvSpPr>
            <a:spLocks noGrp="1"/>
          </p:cNvSpPr>
          <p:nvPr>
            <p:ph type="sldNum" sz="quarter" idx="10"/>
          </p:nvPr>
        </p:nvSpPr>
        <p:spPr/>
        <p:txBody>
          <a:bodyPr/>
          <a:lstStyle/>
          <a:p>
            <a:fld id="{286E5E2B-1940-4C12-B0CF-52993C2CB7F2}" type="slidenum">
              <a:rPr lang="en-US" smtClean="0"/>
              <a:pPr/>
              <a:t>15</a:t>
            </a:fld>
            <a:endParaRPr lang="en-US" dirty="0"/>
          </a:p>
        </p:txBody>
      </p:sp>
    </p:spTree>
    <p:extLst>
      <p:ext uri="{BB962C8B-B14F-4D97-AF65-F5344CB8AC3E}">
        <p14:creationId xmlns:p14="http://schemas.microsoft.com/office/powerpoint/2010/main" val="41002523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1925" y="1143000"/>
            <a:ext cx="3994150" cy="3086100"/>
          </a:xfrm>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This concludes the SR/PNP training module. Thank you for taking the time to review this important process.</a:t>
            </a:r>
          </a:p>
        </p:txBody>
      </p:sp>
      <p:sp>
        <p:nvSpPr>
          <p:cNvPr id="4" name="Slide Number Placeholder 3"/>
          <p:cNvSpPr>
            <a:spLocks noGrp="1"/>
          </p:cNvSpPr>
          <p:nvPr>
            <p:ph type="sldNum" sz="quarter" idx="10"/>
          </p:nvPr>
        </p:nvSpPr>
        <p:spPr/>
        <p:txBody>
          <a:bodyPr/>
          <a:lstStyle/>
          <a:p>
            <a:fld id="{286E5E2B-1940-4C12-B0CF-52993C2CB7F2}" type="slidenum">
              <a:rPr lang="en-US" smtClean="0"/>
              <a:pPr/>
              <a:t>16</a:t>
            </a:fld>
            <a:endParaRPr lang="en-US" dirty="0"/>
          </a:p>
        </p:txBody>
      </p:sp>
    </p:spTree>
    <p:extLst>
      <p:ext uri="{BB962C8B-B14F-4D97-AF65-F5344CB8AC3E}">
        <p14:creationId xmlns:p14="http://schemas.microsoft.com/office/powerpoint/2010/main" val="6324773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1925" y="1143000"/>
            <a:ext cx="3994150" cy="3086100"/>
          </a:xfrm>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In this training module, we will cover the topics listed on this slide.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By the end of this module, you’ll become familiar with the process for ordering materials. The last slide of this module will show you additional resources that are available to help you complete the process on your own. </a:t>
            </a:r>
          </a:p>
        </p:txBody>
      </p:sp>
      <p:sp>
        <p:nvSpPr>
          <p:cNvPr id="4" name="Slide Number Placeholder 3"/>
          <p:cNvSpPr>
            <a:spLocks noGrp="1"/>
          </p:cNvSpPr>
          <p:nvPr>
            <p:ph type="sldNum" sz="quarter" idx="10"/>
          </p:nvPr>
        </p:nvSpPr>
        <p:spPr/>
        <p:txBody>
          <a:bodyPr/>
          <a:lstStyle/>
          <a:p>
            <a:fld id="{286E5E2B-1940-4C12-B0CF-52993C2CB7F2}" type="slidenum">
              <a:rPr lang="en-US" smtClean="0"/>
              <a:pPr/>
              <a:t>2</a:t>
            </a:fld>
            <a:endParaRPr lang="en-US" dirty="0"/>
          </a:p>
        </p:txBody>
      </p:sp>
    </p:spTree>
    <p:extLst>
      <p:ext uri="{BB962C8B-B14F-4D97-AF65-F5344CB8AC3E}">
        <p14:creationId xmlns:p14="http://schemas.microsoft.com/office/powerpoint/2010/main" val="40567880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1925" y="1143000"/>
            <a:ext cx="3994150" cy="3086100"/>
          </a:xfrm>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Please take a moment to pause the module so that you can read the definitions of the different components of the SR/PNP process. The pause button is located on the bottom, left-hand side of the screen.</a:t>
            </a:r>
          </a:p>
        </p:txBody>
      </p:sp>
      <p:sp>
        <p:nvSpPr>
          <p:cNvPr id="4" name="Slide Number Placeholder 3"/>
          <p:cNvSpPr>
            <a:spLocks noGrp="1"/>
          </p:cNvSpPr>
          <p:nvPr>
            <p:ph type="sldNum" sz="quarter" idx="10"/>
          </p:nvPr>
        </p:nvSpPr>
        <p:spPr/>
        <p:txBody>
          <a:bodyPr/>
          <a:lstStyle/>
          <a:p>
            <a:fld id="{286E5E2B-1940-4C12-B0CF-52993C2CB7F2}" type="slidenum">
              <a:rPr lang="en-US" smtClean="0"/>
              <a:pPr/>
              <a:t>3</a:t>
            </a:fld>
            <a:endParaRPr lang="en-US" dirty="0"/>
          </a:p>
        </p:txBody>
      </p:sp>
    </p:spTree>
    <p:extLst>
      <p:ext uri="{BB962C8B-B14F-4D97-AF65-F5344CB8AC3E}">
        <p14:creationId xmlns:p14="http://schemas.microsoft.com/office/powerpoint/2010/main" val="33853982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1925" y="1143000"/>
            <a:ext cx="3994150" cy="3086100"/>
          </a:xfrm>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Here are the steps for the SR/PNP process for the RICAS Grades 3-8 ELA and Math administration. </a:t>
            </a:r>
          </a:p>
          <a:p>
            <a:r>
              <a:rPr lang="en-US" sz="1200" kern="1200" dirty="0">
                <a:solidFill>
                  <a:schemeClr val="tx1"/>
                </a:solidFill>
                <a:effectLst/>
                <a:latin typeface="+mn-lt"/>
                <a:ea typeface="+mn-ea"/>
                <a:cs typeface="+mn-cs"/>
              </a:rPr>
              <a:t> </a:t>
            </a:r>
          </a:p>
          <a:p>
            <a:pPr marL="0" lvl="0" indent="0">
              <a:buFont typeface="+mj-lt"/>
              <a:buNone/>
            </a:pPr>
            <a:r>
              <a:rPr lang="en-US" sz="1200" kern="1200" dirty="0">
                <a:solidFill>
                  <a:schemeClr val="tx1"/>
                </a:solidFill>
                <a:effectLst/>
                <a:latin typeface="+mn-lt"/>
                <a:ea typeface="+mn-ea"/>
                <a:cs typeface="+mn-cs"/>
              </a:rPr>
              <a:t>Step 1. </a:t>
            </a:r>
            <a:r>
              <a:rPr lang="en-US" dirty="0"/>
              <a:t>RIDE begins the nightly feed that uploads and registers grades 3-8 ELA and Math student records into </a:t>
            </a:r>
            <a:r>
              <a:rPr lang="en-US" dirty="0" err="1"/>
              <a:t>PearsonAccess</a:t>
            </a:r>
            <a:r>
              <a:rPr lang="en-US" baseline="30000" dirty="0" err="1"/>
              <a:t>next</a:t>
            </a:r>
            <a:r>
              <a:rPr lang="en-US" baseline="30000" dirty="0"/>
              <a:t> </a:t>
            </a:r>
            <a:endParaRPr lang="en-US" dirty="0"/>
          </a:p>
          <a:p>
            <a:pPr marL="0" lvl="0" indent="0">
              <a:buFont typeface="+mj-lt"/>
              <a:buNone/>
            </a:pPr>
            <a:r>
              <a:rPr lang="en-US" dirty="0"/>
              <a:t>Step 2. School personnel ensure the student data transferred to RIDE from their district SIS through the enrollment census, LEP census, and special education census remain complete and accurate. </a:t>
            </a:r>
          </a:p>
          <a:p>
            <a:pPr marL="0" lvl="0" indent="0">
              <a:buFont typeface="+mj-lt"/>
              <a:buNone/>
            </a:pPr>
            <a:r>
              <a:rPr lang="en-US" dirty="0"/>
              <a:t>Step 3. School personnel review student records in PAN and add accommodations and accessibility features for students, as necessary.</a:t>
            </a: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You can find more information on the process, including dates, in the Guide to the SR/PNP found at ricas.pearsonsupport.com/manuals starting on page </a:t>
            </a:r>
            <a:r>
              <a:rPr lang="en-US" sz="1200" kern="1200" dirty="0" err="1">
                <a:solidFill>
                  <a:schemeClr val="tx1"/>
                </a:solidFill>
                <a:effectLst/>
                <a:latin typeface="+mn-lt"/>
                <a:ea typeface="+mn-ea"/>
                <a:cs typeface="+mn-cs"/>
              </a:rPr>
              <a:t>i</a:t>
            </a:r>
            <a:r>
              <a:rPr lang="en-US" sz="1200" kern="1200" dirty="0">
                <a:solidFill>
                  <a:schemeClr val="tx1"/>
                </a:solidFill>
                <a:effectLst/>
                <a:latin typeface="+mn-lt"/>
                <a:ea typeface="+mn-ea"/>
                <a:cs typeface="+mn-cs"/>
              </a:rPr>
              <a:t>.</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6E5E2B-1940-4C12-B0CF-52993C2CB7F2}" type="slidenum">
              <a:rPr lang="en-US" smtClean="0"/>
              <a:pPr/>
              <a:t>4</a:t>
            </a:fld>
            <a:endParaRPr lang="en-US" dirty="0"/>
          </a:p>
        </p:txBody>
      </p:sp>
    </p:spTree>
    <p:extLst>
      <p:ext uri="{BB962C8B-B14F-4D97-AF65-F5344CB8AC3E}">
        <p14:creationId xmlns:p14="http://schemas.microsoft.com/office/powerpoint/2010/main" val="14048081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1925" y="1143000"/>
            <a:ext cx="3994150" cy="3086100"/>
          </a:xfrm>
        </p:spPr>
      </p:sp>
      <p:sp>
        <p:nvSpPr>
          <p:cNvPr id="3" name="Notes Placeholder 2"/>
          <p:cNvSpPr>
            <a:spLocks noGrp="1"/>
          </p:cNvSpPr>
          <p:nvPr>
            <p:ph type="body" idx="1"/>
          </p:nvPr>
        </p:nvSpPr>
        <p:spPr/>
        <p:txBody>
          <a:bodyPr/>
          <a:lstStyle/>
          <a:p>
            <a:endParaRPr lang="en-US" sz="1200" b="1"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SR/PNP Export and Import:</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You may want to export all students from </a:t>
            </a:r>
            <a:r>
              <a:rPr lang="en-US" sz="1200" kern="1200" dirty="0" err="1">
                <a:solidFill>
                  <a:schemeClr val="tx1"/>
                </a:solidFill>
                <a:effectLst/>
                <a:latin typeface="+mn-lt"/>
                <a:ea typeface="+mn-ea"/>
                <a:cs typeface="+mn-cs"/>
              </a:rPr>
              <a:t>PearsonAccess</a:t>
            </a:r>
            <a:r>
              <a:rPr lang="en-US" sz="1200" kern="1200" baseline="30000" dirty="0" err="1">
                <a:solidFill>
                  <a:schemeClr val="tx1"/>
                </a:solidFill>
                <a:effectLst/>
                <a:latin typeface="+mn-lt"/>
                <a:ea typeface="+mn-ea"/>
                <a:cs typeface="+mn-cs"/>
              </a:rPr>
              <a:t>next</a:t>
            </a:r>
            <a:r>
              <a:rPr lang="en-US" sz="1200" kern="1200" dirty="0">
                <a:solidFill>
                  <a:schemeClr val="tx1"/>
                </a:solidFill>
                <a:effectLst/>
                <a:latin typeface="+mn-lt"/>
                <a:ea typeface="+mn-ea"/>
                <a:cs typeface="+mn-cs"/>
              </a:rPr>
              <a:t> into an Excel file so the students can be filtered by name, grade, accommodations, etc. By using the Guide to the Student Registration / Personal Needs Profile, you can verify that you have the correct expected values in any given column. This is another way to place students into computer-based test sessions prior to importing the file to </a:t>
            </a:r>
            <a:r>
              <a:rPr lang="en-US" sz="1200" kern="1200" dirty="0" err="1">
                <a:solidFill>
                  <a:schemeClr val="tx1"/>
                </a:solidFill>
                <a:effectLst/>
                <a:latin typeface="+mn-lt"/>
                <a:ea typeface="+mn-ea"/>
                <a:cs typeface="+mn-cs"/>
              </a:rPr>
              <a:t>PearsonAccess</a:t>
            </a:r>
            <a:r>
              <a:rPr lang="en-US" sz="1200" kern="1200" baseline="30000" dirty="0" err="1">
                <a:solidFill>
                  <a:schemeClr val="tx1"/>
                </a:solidFill>
                <a:effectLst/>
                <a:latin typeface="+mn-lt"/>
                <a:ea typeface="+mn-ea"/>
                <a:cs typeface="+mn-cs"/>
              </a:rPr>
              <a:t>next</a:t>
            </a:r>
            <a:r>
              <a:rPr lang="en-US" sz="1200" kern="1200" dirty="0">
                <a:solidFill>
                  <a:schemeClr val="tx1"/>
                </a:solidFill>
                <a:effectLst/>
                <a:latin typeface="+mn-lt"/>
                <a:ea typeface="+mn-ea"/>
                <a:cs typeface="+mn-cs"/>
              </a:rPr>
              <a:t>.</a:t>
            </a:r>
            <a:r>
              <a:rPr lang="en-US" dirty="0"/>
              <a:t> For information about creating sessions or managing students in sessions, please review the applicable module posted on the RICAS Resource Center's Training Modules page.</a:t>
            </a:r>
            <a:endParaRPr lang="en-US" sz="1200" kern="1200" dirty="0">
              <a:solidFill>
                <a:schemeClr val="tx1"/>
              </a:solidFill>
              <a:effectLst/>
              <a:latin typeface="+mn-lt"/>
              <a:cs typeface="Calibri"/>
            </a:endParaRPr>
          </a:p>
          <a:p>
            <a:r>
              <a:rPr lang="en-US" sz="1200" kern="1200" dirty="0">
                <a:solidFill>
                  <a:schemeClr val="tx1"/>
                </a:solidFill>
                <a:effectLst/>
                <a:latin typeface="+mn-lt"/>
                <a:ea typeface="+mn-ea"/>
                <a:cs typeface="+mn-cs"/>
              </a:rPr>
              <a:t> </a:t>
            </a:r>
          </a:p>
          <a:p>
            <a:r>
              <a:rPr lang="en-US" sz="1200" b="1" kern="1200" dirty="0" err="1">
                <a:solidFill>
                  <a:schemeClr val="tx1"/>
                </a:solidFill>
                <a:effectLst/>
                <a:latin typeface="+mn-lt"/>
                <a:ea typeface="+mn-ea"/>
                <a:cs typeface="+mn-cs"/>
              </a:rPr>
              <a:t>PearsonAccess</a:t>
            </a:r>
            <a:r>
              <a:rPr lang="en-US" sz="1200" b="1" kern="1200" baseline="30000" dirty="0" err="1">
                <a:solidFill>
                  <a:schemeClr val="tx1"/>
                </a:solidFill>
                <a:effectLst/>
                <a:latin typeface="+mn-lt"/>
                <a:ea typeface="+mn-ea"/>
                <a:cs typeface="+mn-cs"/>
              </a:rPr>
              <a:t>next</a:t>
            </a:r>
            <a:r>
              <a:rPr lang="en-US" sz="1200" b="1" kern="1200" dirty="0">
                <a:solidFill>
                  <a:schemeClr val="tx1"/>
                </a:solidFill>
                <a:effectLst/>
                <a:latin typeface="+mn-lt"/>
                <a:ea typeface="+mn-ea"/>
                <a:cs typeface="+mn-cs"/>
              </a:rPr>
              <a:t> User Interface:</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If you know you will only need to make a few updates or if you need to add only a handful of students, you can do this in the </a:t>
            </a:r>
            <a:r>
              <a:rPr lang="en-US" sz="1200" kern="1200" dirty="0" err="1">
                <a:solidFill>
                  <a:schemeClr val="tx1"/>
                </a:solidFill>
                <a:effectLst/>
                <a:latin typeface="+mn-lt"/>
                <a:ea typeface="+mn-ea"/>
                <a:cs typeface="+mn-cs"/>
              </a:rPr>
              <a:t>PearsonAccess</a:t>
            </a:r>
            <a:r>
              <a:rPr lang="en-US" sz="1200" kern="1200" baseline="30000" dirty="0" err="1">
                <a:solidFill>
                  <a:schemeClr val="tx1"/>
                </a:solidFill>
                <a:effectLst/>
                <a:latin typeface="+mn-lt"/>
                <a:ea typeface="+mn-ea"/>
                <a:cs typeface="+mn-cs"/>
              </a:rPr>
              <a:t>next</a:t>
            </a:r>
            <a:r>
              <a:rPr lang="en-US" sz="1200" kern="1200" dirty="0">
                <a:solidFill>
                  <a:schemeClr val="tx1"/>
                </a:solidFill>
                <a:effectLst/>
                <a:latin typeface="+mn-lt"/>
                <a:ea typeface="+mn-ea"/>
                <a:cs typeface="+mn-cs"/>
              </a:rPr>
              <a:t> User Interface.</a:t>
            </a: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All the steps that we will go over in the next few slides are also explained with screen shots in the Guide to the SR/PNP starting on page 1. </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6E5E2B-1940-4C12-B0CF-52993C2CB7F2}" type="slidenum">
              <a:rPr lang="en-US" smtClean="0"/>
              <a:pPr/>
              <a:t>5</a:t>
            </a:fld>
            <a:endParaRPr lang="en-US" dirty="0"/>
          </a:p>
        </p:txBody>
      </p:sp>
    </p:spTree>
    <p:extLst>
      <p:ext uri="{BB962C8B-B14F-4D97-AF65-F5344CB8AC3E}">
        <p14:creationId xmlns:p14="http://schemas.microsoft.com/office/powerpoint/2010/main" val="34515547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1925" y="1143000"/>
            <a:ext cx="3994150" cy="3086100"/>
          </a:xfrm>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First you will need to export the file from </a:t>
            </a:r>
            <a:r>
              <a:rPr lang="en-US" sz="1200" kern="1200" dirty="0" err="1">
                <a:solidFill>
                  <a:schemeClr val="tx1"/>
                </a:solidFill>
                <a:effectLst/>
                <a:latin typeface="+mn-lt"/>
                <a:ea typeface="+mn-ea"/>
                <a:cs typeface="+mn-cs"/>
              </a:rPr>
              <a:t>PearsonAccess</a:t>
            </a:r>
            <a:r>
              <a:rPr lang="en-US" sz="1200" kern="1200" baseline="30000" dirty="0" err="1">
                <a:solidFill>
                  <a:schemeClr val="tx1"/>
                </a:solidFill>
                <a:effectLst/>
                <a:latin typeface="+mn-lt"/>
                <a:ea typeface="+mn-ea"/>
                <a:cs typeface="+mn-cs"/>
              </a:rPr>
              <a:t>next</a:t>
            </a:r>
            <a:r>
              <a:rPr lang="en-US" sz="1200" kern="1200" dirty="0">
                <a:solidFill>
                  <a:schemeClr val="tx1"/>
                </a:solidFill>
                <a:effectLst/>
                <a:latin typeface="+mn-lt"/>
                <a:ea typeface="+mn-ea"/>
                <a:cs typeface="+mn-cs"/>
              </a:rPr>
              <a:t>. This will give you the most current list of registered students regardless of when the students were added. The exported file will be in the same format needed to import (.csv).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When you import the SR/PNP file, it will update the accommodations, accessibility features, and sessions (if used) fields for student records that were modified in the file, and ignore any fields that were not changed.  Student demographic information cannot be updated through this import – changes must be made through the district SIS and transferred to RIDE through the district’s regular process. If student demographic information is changed, that record will error out and not be updated in PAN.</a:t>
            </a:r>
          </a:p>
          <a:p>
            <a:endParaRPr lang="en-US" sz="1200" kern="1200" dirty="0">
              <a:solidFill>
                <a:schemeClr val="tx1"/>
              </a:solidFill>
              <a:effectLst/>
              <a:latin typeface="+mn-lt"/>
              <a:ea typeface="+mn-ea"/>
              <a:cs typeface="+mn-cs"/>
            </a:endParaRPr>
          </a:p>
          <a:p>
            <a:endParaRPr lang="en-US" sz="1200" b="0" kern="1200" dirty="0">
              <a:solidFill>
                <a:schemeClr val="tx1"/>
              </a:solidFill>
              <a:effectLst/>
              <a:latin typeface="+mn-lt"/>
              <a:ea typeface="+mn-ea"/>
              <a:cs typeface="+mn-cs"/>
            </a:endParaRPr>
          </a:p>
          <a:p>
            <a:pPr algn="l" fontAlgn="base" latinLnBrk="0"/>
            <a:r>
              <a:rPr lang="en-US" b="1" i="0" dirty="0">
                <a:solidFill>
                  <a:srgbClr val="313537"/>
                </a:solidFill>
                <a:effectLst/>
                <a:latin typeface="Open Sans" panose="020B0606030504020204" pitchFamily="34" charset="0"/>
              </a:rPr>
              <a:t>Please note: </a:t>
            </a:r>
            <a:r>
              <a:rPr lang="en-US" b="0" i="0" dirty="0">
                <a:solidFill>
                  <a:srgbClr val="313537"/>
                </a:solidFill>
                <a:effectLst/>
                <a:latin typeface="Open Sans" panose="020B0606030504020204" pitchFamily="34" charset="0"/>
              </a:rPr>
              <a:t>PAN Session assignments can only be loaded this way </a:t>
            </a:r>
            <a:r>
              <a:rPr lang="en-US" b="0" i="0" u="sng" dirty="0">
                <a:solidFill>
                  <a:srgbClr val="313537"/>
                </a:solidFill>
                <a:effectLst/>
                <a:latin typeface="Open Sans" panose="020B0606030504020204" pitchFamily="34" charset="0"/>
              </a:rPr>
              <a:t>ONCE</a:t>
            </a:r>
            <a:r>
              <a:rPr lang="en-US" b="0" i="0" dirty="0">
                <a:solidFill>
                  <a:srgbClr val="313537"/>
                </a:solidFill>
                <a:effectLst/>
                <a:latin typeface="Open Sans" panose="020B0606030504020204" pitchFamily="34" charset="0"/>
              </a:rPr>
              <a:t>; after that initial load, any session assignment edits can only be made manually through that interface. </a:t>
            </a:r>
          </a:p>
          <a:p>
            <a:pPr algn="l" fontAlgn="base" latinLnBrk="0"/>
            <a:endParaRPr lang="en-US" b="0" i="0" dirty="0">
              <a:solidFill>
                <a:srgbClr val="313537"/>
              </a:solidFill>
              <a:effectLst/>
              <a:latin typeface="Open Sans" panose="020B0606030504020204" pitchFamily="34" charset="0"/>
            </a:endParaRPr>
          </a:p>
          <a:p>
            <a:pPr algn="l" fontAlgn="base" latinLnBrk="0"/>
            <a:r>
              <a:rPr lang="en-US" b="0" i="0" dirty="0">
                <a:solidFill>
                  <a:srgbClr val="313537"/>
                </a:solidFill>
                <a:effectLst/>
                <a:latin typeface="Open Sans" panose="020B0606030504020204" pitchFamily="34" charset="0"/>
              </a:rPr>
              <a:t>See the Sessions Management module at </a:t>
            </a:r>
            <a:r>
              <a:rPr lang="en-US" b="0" i="1" dirty="0">
                <a:solidFill>
                  <a:srgbClr val="003057"/>
                </a:solidFill>
                <a:effectLst/>
                <a:latin typeface="Open Sans" panose="020B0606030504020204" pitchFamily="34" charset="0"/>
                <a:hlinkClick r:id="rId3"/>
              </a:rPr>
              <a:t>ricas.pearsonsupport.com/training/</a:t>
            </a:r>
            <a:r>
              <a:rPr lang="en-US" b="0" i="0" dirty="0">
                <a:solidFill>
                  <a:srgbClr val="313537"/>
                </a:solidFill>
                <a:effectLst/>
                <a:latin typeface="Open Sans" panose="020B0606030504020204" pitchFamily="34" charset="0"/>
              </a:rPr>
              <a:t> for more information.</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Go to </a:t>
            </a:r>
            <a:r>
              <a:rPr lang="en-US" sz="1200" i="1" kern="1200" dirty="0">
                <a:solidFill>
                  <a:schemeClr val="tx1"/>
                </a:solidFill>
                <a:effectLst/>
                <a:latin typeface="+mn-lt"/>
                <a:ea typeface="+mn-ea"/>
                <a:cs typeface="+mn-cs"/>
              </a:rPr>
              <a:t>Setup</a:t>
            </a:r>
            <a:r>
              <a:rPr lang="en-US" sz="1200" kern="1200" dirty="0">
                <a:solidFill>
                  <a:schemeClr val="tx1"/>
                </a:solidFill>
                <a:effectLst/>
                <a:latin typeface="+mn-lt"/>
                <a:ea typeface="+mn-ea"/>
                <a:cs typeface="+mn-cs"/>
              </a:rPr>
              <a:t> and </a:t>
            </a:r>
            <a:r>
              <a:rPr lang="en-US" sz="1200" i="1" kern="1200" dirty="0">
                <a:solidFill>
                  <a:schemeClr val="tx1"/>
                </a:solidFill>
                <a:effectLst/>
                <a:latin typeface="+mn-lt"/>
                <a:ea typeface="+mn-ea"/>
                <a:cs typeface="+mn-cs"/>
              </a:rPr>
              <a:t>Import / Export Data.</a:t>
            </a:r>
            <a:r>
              <a:rPr lang="en-US" sz="1200" kern="1200" dirty="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fld id="{286E5E2B-1940-4C12-B0CF-52993C2CB7F2}" type="slidenum">
              <a:rPr lang="en-US" smtClean="0"/>
              <a:pPr/>
              <a:t>6</a:t>
            </a:fld>
            <a:endParaRPr lang="en-US" dirty="0"/>
          </a:p>
        </p:txBody>
      </p:sp>
    </p:spTree>
    <p:extLst>
      <p:ext uri="{BB962C8B-B14F-4D97-AF65-F5344CB8AC3E}">
        <p14:creationId xmlns:p14="http://schemas.microsoft.com/office/powerpoint/2010/main" val="21281258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1925" y="1143000"/>
            <a:ext cx="3994150" cy="3086100"/>
          </a:xfrm>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Click </a:t>
            </a:r>
            <a:r>
              <a:rPr lang="en-US" sz="1200" i="1" kern="1200" dirty="0">
                <a:solidFill>
                  <a:schemeClr val="tx1"/>
                </a:solidFill>
                <a:effectLst/>
                <a:latin typeface="+mn-lt"/>
                <a:ea typeface="+mn-ea"/>
                <a:cs typeface="+mn-cs"/>
              </a:rPr>
              <a:t>Select Tasks &gt; Import / Export Data.</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6E5E2B-1940-4C12-B0CF-52993C2CB7F2}" type="slidenum">
              <a:rPr lang="en-US" smtClean="0"/>
              <a:pPr/>
              <a:t>7</a:t>
            </a:fld>
            <a:endParaRPr lang="en-US" dirty="0"/>
          </a:p>
        </p:txBody>
      </p:sp>
    </p:spTree>
    <p:extLst>
      <p:ext uri="{BB962C8B-B14F-4D97-AF65-F5344CB8AC3E}">
        <p14:creationId xmlns:p14="http://schemas.microsoft.com/office/powerpoint/2010/main" val="41277580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1925" y="1143000"/>
            <a:ext cx="3994150" cy="3086100"/>
          </a:xfrm>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In the </a:t>
            </a:r>
            <a:r>
              <a:rPr lang="en-US" sz="1200" i="1" kern="1200" dirty="0">
                <a:solidFill>
                  <a:schemeClr val="tx1"/>
                </a:solidFill>
                <a:effectLst/>
                <a:latin typeface="+mn-lt"/>
                <a:ea typeface="+mn-ea"/>
                <a:cs typeface="+mn-cs"/>
              </a:rPr>
              <a:t>Type</a:t>
            </a:r>
            <a:r>
              <a:rPr lang="en-US" sz="1200" kern="1200" dirty="0">
                <a:solidFill>
                  <a:schemeClr val="tx1"/>
                </a:solidFill>
                <a:effectLst/>
                <a:latin typeface="+mn-lt"/>
                <a:ea typeface="+mn-ea"/>
                <a:cs typeface="+mn-cs"/>
              </a:rPr>
              <a:t> dropdown, select </a:t>
            </a:r>
            <a:r>
              <a:rPr lang="en-US" sz="1200" i="1" kern="1200" dirty="0">
                <a:solidFill>
                  <a:schemeClr val="tx1"/>
                </a:solidFill>
                <a:effectLst/>
                <a:latin typeface="+mn-lt"/>
                <a:ea typeface="+mn-ea"/>
                <a:cs typeface="+mn-cs"/>
              </a:rPr>
              <a:t>Student Registration Export.</a:t>
            </a:r>
            <a:r>
              <a:rPr lang="en-US" sz="1200" kern="1200" dirty="0">
                <a:solidFill>
                  <a:schemeClr val="tx1"/>
                </a:solidFill>
                <a:effectLst/>
                <a:latin typeface="+mn-lt"/>
                <a:ea typeface="+mn-ea"/>
                <a:cs typeface="+mn-cs"/>
              </a:rPr>
              <a:t> Leave the Test Status Filter as-is and ignore the “Include tests with Void Test Score Code” checkbox. Leave Student Grade and Subject boxes unselected to export all students. Click </a:t>
            </a:r>
            <a:r>
              <a:rPr lang="en-US" sz="1200" i="1" kern="1200" dirty="0">
                <a:solidFill>
                  <a:schemeClr val="tx1"/>
                </a:solidFill>
                <a:effectLst/>
                <a:latin typeface="+mn-lt"/>
                <a:ea typeface="+mn-ea"/>
                <a:cs typeface="+mn-cs"/>
              </a:rPr>
              <a:t>Process.</a:t>
            </a:r>
            <a:r>
              <a:rPr lang="en-US" sz="1200" kern="1200" dirty="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fld id="{286E5E2B-1940-4C12-B0CF-52993C2CB7F2}" type="slidenum">
              <a:rPr lang="en-US" smtClean="0"/>
              <a:pPr/>
              <a:t>8</a:t>
            </a:fld>
            <a:endParaRPr lang="en-US" dirty="0"/>
          </a:p>
        </p:txBody>
      </p:sp>
    </p:spTree>
    <p:extLst>
      <p:ext uri="{BB962C8B-B14F-4D97-AF65-F5344CB8AC3E}">
        <p14:creationId xmlns:p14="http://schemas.microsoft.com/office/powerpoint/2010/main" val="10004212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1925" y="1143000"/>
            <a:ext cx="3994150" cy="3086100"/>
          </a:xfrm>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Refresh the Page by clicking on the highlighted circular arrows.</a:t>
            </a:r>
          </a:p>
          <a:p>
            <a:r>
              <a:rPr lang="en-US" sz="1200" kern="1200" dirty="0">
                <a:solidFill>
                  <a:schemeClr val="tx1"/>
                </a:solidFill>
                <a:effectLst/>
                <a:latin typeface="+mn-lt"/>
                <a:ea typeface="+mn-ea"/>
                <a:cs typeface="+mn-cs"/>
              </a:rPr>
              <a:t>When done, the following green message will appear:  “Complete – File is Ready for Download”.  See next slide.</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6E5E2B-1940-4C12-B0CF-52993C2CB7F2}" type="slidenum">
              <a:rPr lang="en-US" smtClean="0"/>
              <a:pPr/>
              <a:t>9</a:t>
            </a:fld>
            <a:endParaRPr lang="en-US" dirty="0"/>
          </a:p>
        </p:txBody>
      </p:sp>
    </p:spTree>
    <p:extLst>
      <p:ext uri="{BB962C8B-B14F-4D97-AF65-F5344CB8AC3E}">
        <p14:creationId xmlns:p14="http://schemas.microsoft.com/office/powerpoint/2010/main" val="28294951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621" y="7254240"/>
            <a:ext cx="10055781" cy="5181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4" y="7178892"/>
            <a:ext cx="10055781" cy="7254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905256" y="860146"/>
            <a:ext cx="8298180" cy="4041648"/>
          </a:xfrm>
        </p:spPr>
        <p:txBody>
          <a:bodyPr anchor="b">
            <a:normAutofit/>
          </a:bodyPr>
          <a:lstStyle>
            <a:lvl1pPr algn="l">
              <a:lnSpc>
                <a:spcPct val="85000"/>
              </a:lnSpc>
              <a:defRPr sz="8800" spc="-55"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907542" y="5049704"/>
            <a:ext cx="8298180" cy="1295400"/>
          </a:xfrm>
        </p:spPr>
        <p:txBody>
          <a:bodyPr lIns="91440" rIns="91440">
            <a:normAutofit/>
          </a:bodyPr>
          <a:lstStyle>
            <a:lvl1pPr marL="0" indent="0" algn="l">
              <a:buNone/>
              <a:defRPr sz="2640" cap="all" spc="220" baseline="0">
                <a:solidFill>
                  <a:schemeClr val="tx2"/>
                </a:solidFill>
                <a:latin typeface="+mj-lt"/>
              </a:defRPr>
            </a:lvl1pPr>
            <a:lvl2pPr marL="502920" indent="0" algn="ctr">
              <a:buNone/>
              <a:defRPr sz="2640"/>
            </a:lvl2pPr>
            <a:lvl3pPr marL="1005840" indent="0" algn="ctr">
              <a:buNone/>
              <a:defRPr sz="2640"/>
            </a:lvl3pPr>
            <a:lvl4pPr marL="1508760" indent="0" algn="ctr">
              <a:buNone/>
              <a:defRPr sz="2200"/>
            </a:lvl4pPr>
            <a:lvl5pPr marL="2011680" indent="0" algn="ctr">
              <a:buNone/>
              <a:defRPr sz="2200"/>
            </a:lvl5pPr>
            <a:lvl6pPr marL="2514600" indent="0" algn="ctr">
              <a:buNone/>
              <a:defRPr sz="2200"/>
            </a:lvl6pPr>
            <a:lvl7pPr marL="3017520" indent="0" algn="ctr">
              <a:buNone/>
              <a:defRPr sz="2200"/>
            </a:lvl7pPr>
            <a:lvl8pPr marL="3520440" indent="0" algn="ctr">
              <a:buNone/>
              <a:defRPr sz="2200"/>
            </a:lvl8pPr>
            <a:lvl9pPr marL="4023360" indent="0" algn="ctr">
              <a:buNone/>
              <a:defRPr sz="2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5DDB913-7D55-4B26-8C59-002010C83F2E}" type="datetimeFigureOut">
              <a:rPr lang="en-US" smtClean="0"/>
              <a:pPr/>
              <a:t>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ECBEA4-1289-4841-8FF9-1B742979BDB3}" type="slidenum">
              <a:rPr lang="en-US" smtClean="0"/>
              <a:pPr/>
              <a:t>‹#›</a:t>
            </a:fld>
            <a:endParaRPr lang="en-US" dirty="0"/>
          </a:p>
        </p:txBody>
      </p:sp>
      <p:cxnSp>
        <p:nvCxnSpPr>
          <p:cNvPr id="9" name="Straight Connector 8"/>
          <p:cNvCxnSpPr/>
          <p:nvPr/>
        </p:nvCxnSpPr>
        <p:spPr>
          <a:xfrm>
            <a:off x="996318" y="4922520"/>
            <a:ext cx="8147304"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DF8A0757-8201-4C8C-9EB5-CACE0C22C90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6322" y="975828"/>
            <a:ext cx="3800086" cy="943283"/>
          </a:xfrm>
          <a:prstGeom prst="rect">
            <a:avLst/>
          </a:prstGeom>
        </p:spPr>
      </p:pic>
    </p:spTree>
    <p:extLst>
      <p:ext uri="{BB962C8B-B14F-4D97-AF65-F5344CB8AC3E}">
        <p14:creationId xmlns:p14="http://schemas.microsoft.com/office/powerpoint/2010/main" val="1357498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DDB913-7D55-4B26-8C59-002010C83F2E}" type="datetimeFigureOut">
              <a:rPr lang="en-US" smtClean="0"/>
              <a:pPr/>
              <a:t>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ECBEA4-1289-4841-8FF9-1B742979BDB3}" type="slidenum">
              <a:rPr lang="en-US" smtClean="0"/>
              <a:pPr/>
              <a:t>‹#›</a:t>
            </a:fld>
            <a:endParaRPr lang="en-US" dirty="0"/>
          </a:p>
        </p:txBody>
      </p:sp>
    </p:spTree>
    <p:extLst>
      <p:ext uri="{BB962C8B-B14F-4D97-AF65-F5344CB8AC3E}">
        <p14:creationId xmlns:p14="http://schemas.microsoft.com/office/powerpoint/2010/main" val="1922099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621" y="7254240"/>
            <a:ext cx="10055781" cy="5181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4" y="7178892"/>
            <a:ext cx="10055781" cy="7254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7198043" y="467276"/>
            <a:ext cx="2168843" cy="652788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91515" y="467276"/>
            <a:ext cx="6380798" cy="6527884"/>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DDB913-7D55-4B26-8C59-002010C83F2E}" type="datetimeFigureOut">
              <a:rPr lang="en-US" smtClean="0"/>
              <a:pPr/>
              <a:t>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ECBEA4-1289-4841-8FF9-1B742979BDB3}" type="slidenum">
              <a:rPr lang="en-US" smtClean="0"/>
              <a:pPr/>
              <a:t>‹#›</a:t>
            </a:fld>
            <a:endParaRPr lang="en-US" dirty="0"/>
          </a:p>
        </p:txBody>
      </p:sp>
    </p:spTree>
    <p:extLst>
      <p:ext uri="{BB962C8B-B14F-4D97-AF65-F5344CB8AC3E}">
        <p14:creationId xmlns:p14="http://schemas.microsoft.com/office/powerpoint/2010/main" val="1245260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DDB913-7D55-4B26-8C59-002010C83F2E}" type="datetimeFigureOut">
              <a:rPr lang="en-US" smtClean="0"/>
              <a:pPr/>
              <a:t>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ECBEA4-1289-4841-8FF9-1B742979BDB3}" type="slidenum">
              <a:rPr lang="en-US" smtClean="0"/>
              <a:pPr/>
              <a:t>‹#›</a:t>
            </a:fld>
            <a:endParaRPr lang="en-US" dirty="0"/>
          </a:p>
        </p:txBody>
      </p:sp>
      <p:pic>
        <p:nvPicPr>
          <p:cNvPr id="7" name="Picture 6">
            <a:extLst>
              <a:ext uri="{FF2B5EF4-FFF2-40B4-BE49-F238E27FC236}">
                <a16:creationId xmlns:a16="http://schemas.microsoft.com/office/drawing/2014/main" id="{1B640DAF-C50F-4C77-AB75-A8CBD36F670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67837" y="1138618"/>
            <a:ext cx="3169676" cy="786798"/>
          </a:xfrm>
          <a:prstGeom prst="rect">
            <a:avLst/>
          </a:prstGeom>
        </p:spPr>
      </p:pic>
    </p:spTree>
    <p:extLst>
      <p:ext uri="{BB962C8B-B14F-4D97-AF65-F5344CB8AC3E}">
        <p14:creationId xmlns:p14="http://schemas.microsoft.com/office/powerpoint/2010/main" val="4278884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621" y="7254240"/>
            <a:ext cx="10055781" cy="5181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4" y="7178892"/>
            <a:ext cx="10055781" cy="7254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05256" y="860146"/>
            <a:ext cx="8298180" cy="4041648"/>
          </a:xfrm>
        </p:spPr>
        <p:txBody>
          <a:bodyPr anchor="b" anchorCtr="0">
            <a:normAutofit/>
          </a:bodyPr>
          <a:lstStyle>
            <a:lvl1pPr>
              <a:lnSpc>
                <a:spcPct val="85000"/>
              </a:lnSpc>
              <a:defRPr sz="88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905256" y="5046878"/>
            <a:ext cx="8298180" cy="1295400"/>
          </a:xfrm>
        </p:spPr>
        <p:txBody>
          <a:bodyPr lIns="91440" rIns="91440" anchor="t" anchorCtr="0">
            <a:normAutofit/>
          </a:bodyPr>
          <a:lstStyle>
            <a:lvl1pPr marL="0" indent="0">
              <a:buNone/>
              <a:defRPr sz="2640" cap="all" spc="220" baseline="0">
                <a:solidFill>
                  <a:schemeClr val="tx2"/>
                </a:solidFill>
                <a:latin typeface="+mj-lt"/>
              </a:defRPr>
            </a:lvl1pPr>
            <a:lvl2pPr marL="502920" indent="0">
              <a:buNone/>
              <a:defRPr sz="1980">
                <a:solidFill>
                  <a:schemeClr val="tx1">
                    <a:tint val="75000"/>
                  </a:schemeClr>
                </a:solidFill>
              </a:defRPr>
            </a:lvl2pPr>
            <a:lvl3pPr marL="1005840" indent="0">
              <a:buNone/>
              <a:defRPr sz="1760">
                <a:solidFill>
                  <a:schemeClr val="tx1">
                    <a:tint val="75000"/>
                  </a:schemeClr>
                </a:solidFill>
              </a:defRPr>
            </a:lvl3pPr>
            <a:lvl4pPr marL="1508760" indent="0">
              <a:buNone/>
              <a:defRPr sz="1540">
                <a:solidFill>
                  <a:schemeClr val="tx1">
                    <a:tint val="75000"/>
                  </a:schemeClr>
                </a:solidFill>
              </a:defRPr>
            </a:lvl4pPr>
            <a:lvl5pPr marL="2011680" indent="0">
              <a:buNone/>
              <a:defRPr sz="1540">
                <a:solidFill>
                  <a:schemeClr val="tx1">
                    <a:tint val="75000"/>
                  </a:schemeClr>
                </a:solidFill>
              </a:defRPr>
            </a:lvl5pPr>
            <a:lvl6pPr marL="2514600" indent="0">
              <a:buNone/>
              <a:defRPr sz="1540">
                <a:solidFill>
                  <a:schemeClr val="tx1">
                    <a:tint val="75000"/>
                  </a:schemeClr>
                </a:solidFill>
              </a:defRPr>
            </a:lvl6pPr>
            <a:lvl7pPr marL="3017520" indent="0">
              <a:buNone/>
              <a:defRPr sz="1540">
                <a:solidFill>
                  <a:schemeClr val="tx1">
                    <a:tint val="75000"/>
                  </a:schemeClr>
                </a:solidFill>
              </a:defRPr>
            </a:lvl7pPr>
            <a:lvl8pPr marL="3520440" indent="0">
              <a:buNone/>
              <a:defRPr sz="1540">
                <a:solidFill>
                  <a:schemeClr val="tx1">
                    <a:tint val="75000"/>
                  </a:schemeClr>
                </a:solidFill>
              </a:defRPr>
            </a:lvl8pPr>
            <a:lvl9pPr marL="4023360" indent="0">
              <a:buNone/>
              <a:defRPr sz="154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5DDB913-7D55-4B26-8C59-002010C83F2E}" type="datetimeFigureOut">
              <a:rPr lang="en-US" smtClean="0"/>
              <a:pPr/>
              <a:t>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ECBEA4-1289-4841-8FF9-1B742979BDB3}" type="slidenum">
              <a:rPr lang="en-US" smtClean="0"/>
              <a:pPr/>
              <a:t>‹#›</a:t>
            </a:fld>
            <a:endParaRPr lang="en-US" dirty="0"/>
          </a:p>
        </p:txBody>
      </p:sp>
      <p:cxnSp>
        <p:nvCxnSpPr>
          <p:cNvPr id="9" name="Straight Connector 8"/>
          <p:cNvCxnSpPr/>
          <p:nvPr/>
        </p:nvCxnSpPr>
        <p:spPr>
          <a:xfrm>
            <a:off x="996318" y="4922520"/>
            <a:ext cx="8147304"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69094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905256" y="324819"/>
            <a:ext cx="8298180" cy="164419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05256" y="2091834"/>
            <a:ext cx="4073652" cy="45598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29784" y="2091833"/>
            <a:ext cx="4073652" cy="455980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5DDB913-7D55-4B26-8C59-002010C83F2E}" type="datetimeFigureOut">
              <a:rPr lang="en-US" smtClean="0"/>
              <a:pPr/>
              <a:t>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7ECBEA4-1289-4841-8FF9-1B742979BDB3}" type="slidenum">
              <a:rPr lang="en-US" smtClean="0"/>
              <a:pPr/>
              <a:t>‹#›</a:t>
            </a:fld>
            <a:endParaRPr lang="en-US" dirty="0"/>
          </a:p>
        </p:txBody>
      </p:sp>
    </p:spTree>
    <p:extLst>
      <p:ext uri="{BB962C8B-B14F-4D97-AF65-F5344CB8AC3E}">
        <p14:creationId xmlns:p14="http://schemas.microsoft.com/office/powerpoint/2010/main" val="134216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905256" y="324819"/>
            <a:ext cx="8298180" cy="1644191"/>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5256" y="2092192"/>
            <a:ext cx="4073652" cy="834453"/>
          </a:xfrm>
        </p:spPr>
        <p:txBody>
          <a:bodyPr lIns="91440" rIns="91440" anchor="ctr">
            <a:normAutofit/>
          </a:bodyPr>
          <a:lstStyle>
            <a:lvl1pPr marL="0" indent="0">
              <a:buNone/>
              <a:defRPr sz="2200" b="0" cap="all" baseline="0">
                <a:solidFill>
                  <a:schemeClr val="tx2"/>
                </a:solidFill>
              </a:defRPr>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Edit Master text styles</a:t>
            </a:r>
          </a:p>
        </p:txBody>
      </p:sp>
      <p:sp>
        <p:nvSpPr>
          <p:cNvPr id="4" name="Content Placeholder 3"/>
          <p:cNvSpPr>
            <a:spLocks noGrp="1"/>
          </p:cNvSpPr>
          <p:nvPr>
            <p:ph sz="half" idx="2"/>
          </p:nvPr>
        </p:nvSpPr>
        <p:spPr>
          <a:xfrm>
            <a:off x="905256" y="2926646"/>
            <a:ext cx="4073652" cy="37249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29784" y="2092192"/>
            <a:ext cx="4073652" cy="834453"/>
          </a:xfrm>
        </p:spPr>
        <p:txBody>
          <a:bodyPr lIns="91440" rIns="91440" anchor="ctr">
            <a:normAutofit/>
          </a:bodyPr>
          <a:lstStyle>
            <a:lvl1pPr marL="0" indent="0">
              <a:buNone/>
              <a:defRPr sz="2200" b="0" cap="all" baseline="0">
                <a:solidFill>
                  <a:schemeClr val="tx2"/>
                </a:solidFill>
              </a:defRPr>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Edit Master text styles</a:t>
            </a:r>
          </a:p>
        </p:txBody>
      </p:sp>
      <p:sp>
        <p:nvSpPr>
          <p:cNvPr id="6" name="Content Placeholder 5"/>
          <p:cNvSpPr>
            <a:spLocks noGrp="1"/>
          </p:cNvSpPr>
          <p:nvPr>
            <p:ph sz="quarter" idx="4"/>
          </p:nvPr>
        </p:nvSpPr>
        <p:spPr>
          <a:xfrm>
            <a:off x="5129784" y="2926645"/>
            <a:ext cx="4073652" cy="37249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5DDB913-7D55-4B26-8C59-002010C83F2E}" type="datetimeFigureOut">
              <a:rPr lang="en-US" smtClean="0"/>
              <a:pPr/>
              <a:t>2/9/2022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7ECBEA4-1289-4841-8FF9-1B742979BDB3}" type="slidenum">
              <a:rPr lang="en-US" smtClean="0"/>
              <a:pPr/>
              <a:t>‹#›</a:t>
            </a:fld>
            <a:endParaRPr lang="en-US" dirty="0"/>
          </a:p>
        </p:txBody>
      </p:sp>
    </p:spTree>
    <p:extLst>
      <p:ext uri="{BB962C8B-B14F-4D97-AF65-F5344CB8AC3E}">
        <p14:creationId xmlns:p14="http://schemas.microsoft.com/office/powerpoint/2010/main" val="1233859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5DDB913-7D55-4B26-8C59-002010C83F2E}" type="datetimeFigureOut">
              <a:rPr lang="en-US" smtClean="0"/>
              <a:pPr/>
              <a:t>2/9/2022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7ECBEA4-1289-4841-8FF9-1B742979BDB3}" type="slidenum">
              <a:rPr lang="en-US" smtClean="0"/>
              <a:pPr/>
              <a:t>‹#›</a:t>
            </a:fld>
            <a:endParaRPr lang="en-US" dirty="0"/>
          </a:p>
        </p:txBody>
      </p:sp>
    </p:spTree>
    <p:extLst>
      <p:ext uri="{BB962C8B-B14F-4D97-AF65-F5344CB8AC3E}">
        <p14:creationId xmlns:p14="http://schemas.microsoft.com/office/powerpoint/2010/main" val="17523820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621" y="7254240"/>
            <a:ext cx="10055781" cy="5181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4" y="7178892"/>
            <a:ext cx="10055781" cy="7254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5DDB913-7D55-4B26-8C59-002010C83F2E}" type="datetimeFigureOut">
              <a:rPr lang="en-US" smtClean="0"/>
              <a:pPr/>
              <a:t>2/9/2022</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97ECBEA4-1289-4841-8FF9-1B742979BDB3}" type="slidenum">
              <a:rPr lang="en-US" smtClean="0"/>
              <a:pPr/>
              <a:t>‹#›</a:t>
            </a:fld>
            <a:endParaRPr lang="en-US" dirty="0"/>
          </a:p>
        </p:txBody>
      </p:sp>
    </p:spTree>
    <p:extLst>
      <p:ext uri="{BB962C8B-B14F-4D97-AF65-F5344CB8AC3E}">
        <p14:creationId xmlns:p14="http://schemas.microsoft.com/office/powerpoint/2010/main" val="2594343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5" y="0"/>
            <a:ext cx="3341902" cy="7772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333058" y="0"/>
            <a:ext cx="52807" cy="7772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77190" y="673607"/>
            <a:ext cx="2640330" cy="2590800"/>
          </a:xfrm>
        </p:spPr>
        <p:txBody>
          <a:bodyPr anchor="b">
            <a:normAutofit/>
          </a:bodyPr>
          <a:lstStyle>
            <a:lvl1pPr>
              <a:defRPr sz="396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960495" y="829056"/>
            <a:ext cx="5356098" cy="595884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77190" y="3316224"/>
            <a:ext cx="2640330" cy="3829674"/>
          </a:xfrm>
        </p:spPr>
        <p:txBody>
          <a:bodyPr lIns="91440" rIns="91440">
            <a:normAutofit/>
          </a:bodyPr>
          <a:lstStyle>
            <a:lvl1pPr marL="0" indent="0">
              <a:buNone/>
              <a:defRPr sz="1650">
                <a:solidFill>
                  <a:srgbClr val="FFFFFF"/>
                </a:solidFill>
              </a:defRPr>
            </a:lvl1pPr>
            <a:lvl2pPr marL="502920" indent="0">
              <a:buNone/>
              <a:defRPr sz="1320"/>
            </a:lvl2pPr>
            <a:lvl3pPr marL="1005840" indent="0">
              <a:buNone/>
              <a:defRPr sz="1100"/>
            </a:lvl3pPr>
            <a:lvl4pPr marL="1508760" indent="0">
              <a:buNone/>
              <a:defRPr sz="990"/>
            </a:lvl4pPr>
            <a:lvl5pPr marL="2011680" indent="0">
              <a:buNone/>
              <a:defRPr sz="990"/>
            </a:lvl5pPr>
            <a:lvl6pPr marL="2514600" indent="0">
              <a:buNone/>
              <a:defRPr sz="990"/>
            </a:lvl6pPr>
            <a:lvl7pPr marL="3017520" indent="0">
              <a:buNone/>
              <a:defRPr sz="990"/>
            </a:lvl7pPr>
            <a:lvl8pPr marL="3520440" indent="0">
              <a:buNone/>
              <a:defRPr sz="990"/>
            </a:lvl8pPr>
            <a:lvl9pPr marL="4023360" indent="0">
              <a:buNone/>
              <a:defRPr sz="990"/>
            </a:lvl9pPr>
          </a:lstStyle>
          <a:p>
            <a:pPr lvl="0"/>
            <a:r>
              <a:rPr lang="en-US"/>
              <a:t>Edit Master text styles</a:t>
            </a:r>
          </a:p>
        </p:txBody>
      </p:sp>
      <p:sp>
        <p:nvSpPr>
          <p:cNvPr id="5" name="Date Placeholder 4"/>
          <p:cNvSpPr>
            <a:spLocks noGrp="1"/>
          </p:cNvSpPr>
          <p:nvPr>
            <p:ph type="dt" sz="half" idx="10"/>
          </p:nvPr>
        </p:nvSpPr>
        <p:spPr>
          <a:xfrm>
            <a:off x="384048" y="7321092"/>
            <a:ext cx="2160271" cy="413808"/>
          </a:xfrm>
        </p:spPr>
        <p:txBody>
          <a:bodyPr/>
          <a:lstStyle>
            <a:lvl1pPr algn="l">
              <a:defRPr/>
            </a:lvl1pPr>
          </a:lstStyle>
          <a:p>
            <a:fld id="{C5DDB913-7D55-4B26-8C59-002010C83F2E}" type="datetimeFigureOut">
              <a:rPr lang="en-US" smtClean="0"/>
              <a:pPr/>
              <a:t>2/9/2022</a:t>
            </a:fld>
            <a:endParaRPr lang="en-US" dirty="0"/>
          </a:p>
        </p:txBody>
      </p:sp>
      <p:sp>
        <p:nvSpPr>
          <p:cNvPr id="6" name="Footer Placeholder 5"/>
          <p:cNvSpPr>
            <a:spLocks noGrp="1"/>
          </p:cNvSpPr>
          <p:nvPr>
            <p:ph type="ftr" sz="quarter" idx="11"/>
          </p:nvPr>
        </p:nvSpPr>
        <p:spPr>
          <a:xfrm>
            <a:off x="3960495" y="7321092"/>
            <a:ext cx="3834765" cy="413808"/>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7ECBEA4-1289-4841-8FF9-1B742979BDB3}" type="slidenum">
              <a:rPr lang="en-US" smtClean="0"/>
              <a:pPr/>
              <a:t>‹#›</a:t>
            </a:fld>
            <a:endParaRPr lang="en-US" dirty="0"/>
          </a:p>
        </p:txBody>
      </p:sp>
    </p:spTree>
    <p:extLst>
      <p:ext uri="{BB962C8B-B14F-4D97-AF65-F5344CB8AC3E}">
        <p14:creationId xmlns:p14="http://schemas.microsoft.com/office/powerpoint/2010/main" val="3292226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5613400"/>
            <a:ext cx="10055781" cy="2159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4" y="5570420"/>
            <a:ext cx="10055781" cy="7254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05256" y="5751576"/>
            <a:ext cx="8348472" cy="932688"/>
          </a:xfrm>
        </p:spPr>
        <p:txBody>
          <a:bodyPr tIns="0" bIns="0" anchor="b">
            <a:noAutofit/>
          </a:bodyPr>
          <a:lstStyle>
            <a:lvl1pPr>
              <a:defRPr sz="396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4" y="0"/>
            <a:ext cx="10058388" cy="5570419"/>
          </a:xfrm>
          <a:solidFill>
            <a:schemeClr val="bg2">
              <a:lumMod val="90000"/>
            </a:schemeClr>
          </a:solidFill>
        </p:spPr>
        <p:txBody>
          <a:bodyPr lIns="457200" tIns="457200" anchor="t"/>
          <a:lstStyle>
            <a:lvl1pPr marL="0" indent="0">
              <a:buNone/>
              <a:defRPr sz="3520"/>
            </a:lvl1pPr>
            <a:lvl2pPr marL="502920" indent="0">
              <a:buNone/>
              <a:defRPr sz="3080"/>
            </a:lvl2pPr>
            <a:lvl3pPr marL="1005840" indent="0">
              <a:buNone/>
              <a:defRPr sz="2640"/>
            </a:lvl3pPr>
            <a:lvl4pPr marL="1508760" indent="0">
              <a:buNone/>
              <a:defRPr sz="2200"/>
            </a:lvl4pPr>
            <a:lvl5pPr marL="2011680" indent="0">
              <a:buNone/>
              <a:defRPr sz="2200"/>
            </a:lvl5pPr>
            <a:lvl6pPr marL="2514600" indent="0">
              <a:buNone/>
              <a:defRPr sz="2200"/>
            </a:lvl6pPr>
            <a:lvl7pPr marL="3017520" indent="0">
              <a:buNone/>
              <a:defRPr sz="2200"/>
            </a:lvl7pPr>
            <a:lvl8pPr marL="3520440" indent="0">
              <a:buNone/>
              <a:defRPr sz="2200"/>
            </a:lvl8pPr>
            <a:lvl9pPr marL="4023360" indent="0">
              <a:buNone/>
              <a:defRPr sz="2200"/>
            </a:lvl9pPr>
          </a:lstStyle>
          <a:p>
            <a:r>
              <a:rPr lang="en-US"/>
              <a:t>Click icon to add picture</a:t>
            </a:r>
            <a:endParaRPr lang="en-US" dirty="0"/>
          </a:p>
        </p:txBody>
      </p:sp>
      <p:sp>
        <p:nvSpPr>
          <p:cNvPr id="4" name="Text Placeholder 3"/>
          <p:cNvSpPr>
            <a:spLocks noGrp="1"/>
          </p:cNvSpPr>
          <p:nvPr>
            <p:ph type="body" sz="half" idx="2"/>
          </p:nvPr>
        </p:nvSpPr>
        <p:spPr>
          <a:xfrm>
            <a:off x="905256" y="6694627"/>
            <a:ext cx="8348472" cy="673608"/>
          </a:xfrm>
        </p:spPr>
        <p:txBody>
          <a:bodyPr lIns="91440" tIns="0" rIns="91440" bIns="0">
            <a:normAutofit/>
          </a:bodyPr>
          <a:lstStyle>
            <a:lvl1pPr marL="0" indent="0">
              <a:spcBef>
                <a:spcPts val="0"/>
              </a:spcBef>
              <a:spcAft>
                <a:spcPts val="660"/>
              </a:spcAft>
              <a:buNone/>
              <a:defRPr sz="1650">
                <a:solidFill>
                  <a:srgbClr val="FFFFFF"/>
                </a:solidFill>
              </a:defRPr>
            </a:lvl1pPr>
            <a:lvl2pPr marL="502920" indent="0">
              <a:buNone/>
              <a:defRPr sz="1320"/>
            </a:lvl2pPr>
            <a:lvl3pPr marL="1005840" indent="0">
              <a:buNone/>
              <a:defRPr sz="1100"/>
            </a:lvl3pPr>
            <a:lvl4pPr marL="1508760" indent="0">
              <a:buNone/>
              <a:defRPr sz="990"/>
            </a:lvl4pPr>
            <a:lvl5pPr marL="2011680" indent="0">
              <a:buNone/>
              <a:defRPr sz="990"/>
            </a:lvl5pPr>
            <a:lvl6pPr marL="2514600" indent="0">
              <a:buNone/>
              <a:defRPr sz="990"/>
            </a:lvl6pPr>
            <a:lvl7pPr marL="3017520" indent="0">
              <a:buNone/>
              <a:defRPr sz="990"/>
            </a:lvl7pPr>
            <a:lvl8pPr marL="3520440" indent="0">
              <a:buNone/>
              <a:defRPr sz="990"/>
            </a:lvl8pPr>
            <a:lvl9pPr marL="4023360" indent="0">
              <a:buNone/>
              <a:defRPr sz="990"/>
            </a:lvl9pPr>
          </a:lstStyle>
          <a:p>
            <a:pPr lvl="0"/>
            <a:r>
              <a:rPr lang="en-US"/>
              <a:t>Edit Master text styles</a:t>
            </a:r>
          </a:p>
        </p:txBody>
      </p:sp>
      <p:sp>
        <p:nvSpPr>
          <p:cNvPr id="5" name="Date Placeholder 4"/>
          <p:cNvSpPr>
            <a:spLocks noGrp="1"/>
          </p:cNvSpPr>
          <p:nvPr>
            <p:ph type="dt" sz="half" idx="10"/>
          </p:nvPr>
        </p:nvSpPr>
        <p:spPr/>
        <p:txBody>
          <a:bodyPr/>
          <a:lstStyle/>
          <a:p>
            <a:fld id="{C5DDB913-7D55-4B26-8C59-002010C83F2E}" type="datetimeFigureOut">
              <a:rPr lang="en-US" smtClean="0"/>
              <a:pPr/>
              <a:t>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7ECBEA4-1289-4841-8FF9-1B742979BDB3}" type="slidenum">
              <a:rPr lang="en-US" smtClean="0"/>
              <a:pPr/>
              <a:t>‹#›</a:t>
            </a:fld>
            <a:endParaRPr lang="en-US" dirty="0"/>
          </a:p>
        </p:txBody>
      </p:sp>
    </p:spTree>
    <p:extLst>
      <p:ext uri="{BB962C8B-B14F-4D97-AF65-F5344CB8AC3E}">
        <p14:creationId xmlns:p14="http://schemas.microsoft.com/office/powerpoint/2010/main" val="880334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254240"/>
            <a:ext cx="10058401" cy="5181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 y="7178891"/>
            <a:ext cx="10058401" cy="753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905256" y="324819"/>
            <a:ext cx="8298180" cy="1644191"/>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905255" y="2091832"/>
            <a:ext cx="8298181" cy="4559808"/>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05258" y="7321092"/>
            <a:ext cx="2039623" cy="413808"/>
          </a:xfrm>
          <a:prstGeom prst="rect">
            <a:avLst/>
          </a:prstGeom>
        </p:spPr>
        <p:txBody>
          <a:bodyPr vert="horz" lIns="91440" tIns="45720" rIns="91440" bIns="45720" rtlCol="0" anchor="ctr"/>
          <a:lstStyle>
            <a:lvl1pPr algn="l">
              <a:defRPr sz="990">
                <a:solidFill>
                  <a:srgbClr val="FFFFFF"/>
                </a:solidFill>
              </a:defRPr>
            </a:lvl1pPr>
          </a:lstStyle>
          <a:p>
            <a:fld id="{C5DDB913-7D55-4B26-8C59-002010C83F2E}" type="datetimeFigureOut">
              <a:rPr lang="en-US" smtClean="0"/>
              <a:pPr/>
              <a:t>2/9/2022</a:t>
            </a:fld>
            <a:endParaRPr lang="en-US" dirty="0"/>
          </a:p>
        </p:txBody>
      </p:sp>
      <p:sp>
        <p:nvSpPr>
          <p:cNvPr id="5" name="Footer Placeholder 4"/>
          <p:cNvSpPr>
            <a:spLocks noGrp="1"/>
          </p:cNvSpPr>
          <p:nvPr>
            <p:ph type="ftr" sz="quarter" idx="3"/>
          </p:nvPr>
        </p:nvSpPr>
        <p:spPr>
          <a:xfrm>
            <a:off x="3041104" y="7321092"/>
            <a:ext cx="3978813" cy="413808"/>
          </a:xfrm>
          <a:prstGeom prst="rect">
            <a:avLst/>
          </a:prstGeom>
        </p:spPr>
        <p:txBody>
          <a:bodyPr vert="horz" lIns="91440" tIns="45720" rIns="91440" bIns="45720" rtlCol="0" anchor="ctr"/>
          <a:lstStyle>
            <a:lvl1pPr algn="ctr">
              <a:defRPr sz="99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167879" y="7321092"/>
            <a:ext cx="1082421" cy="413808"/>
          </a:xfrm>
          <a:prstGeom prst="rect">
            <a:avLst/>
          </a:prstGeom>
        </p:spPr>
        <p:txBody>
          <a:bodyPr vert="horz" lIns="91440" tIns="45720" rIns="91440" bIns="45720" rtlCol="0" anchor="ctr"/>
          <a:lstStyle>
            <a:lvl1pPr algn="r">
              <a:defRPr sz="1155">
                <a:solidFill>
                  <a:srgbClr val="FFFFFF"/>
                </a:solidFill>
              </a:defRPr>
            </a:lvl1pPr>
          </a:lstStyle>
          <a:p>
            <a:fld id="{97ECBEA4-1289-4841-8FF9-1B742979BDB3}" type="slidenum">
              <a:rPr lang="en-US" smtClean="0"/>
              <a:pPr/>
              <a:t>‹#›</a:t>
            </a:fld>
            <a:endParaRPr lang="en-US" dirty="0"/>
          </a:p>
        </p:txBody>
      </p:sp>
      <p:cxnSp>
        <p:nvCxnSpPr>
          <p:cNvPr id="10" name="Straight Connector 9"/>
          <p:cNvCxnSpPr/>
          <p:nvPr/>
        </p:nvCxnSpPr>
        <p:spPr>
          <a:xfrm>
            <a:off x="984664" y="1969558"/>
            <a:ext cx="8222742"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5395572"/>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1005840" rtl="0" eaLnBrk="1" latinLnBrk="0" hangingPunct="1">
        <a:lnSpc>
          <a:spcPct val="85000"/>
        </a:lnSpc>
        <a:spcBef>
          <a:spcPct val="0"/>
        </a:spcBef>
        <a:buNone/>
        <a:defRPr sz="5280" kern="1200" spc="-55" baseline="0">
          <a:solidFill>
            <a:schemeClr val="tx1">
              <a:lumMod val="75000"/>
              <a:lumOff val="25000"/>
            </a:schemeClr>
          </a:solidFill>
          <a:latin typeface="+mj-lt"/>
          <a:ea typeface="+mj-ea"/>
          <a:cs typeface="+mj-cs"/>
        </a:defRPr>
      </a:lvl1pPr>
    </p:titleStyle>
    <p:bodyStyle>
      <a:lvl1pPr marL="100584" indent="-100584" algn="l" defTabSz="1005840" rtl="0" eaLnBrk="1" latinLnBrk="0" hangingPunct="1">
        <a:lnSpc>
          <a:spcPct val="90000"/>
        </a:lnSpc>
        <a:spcBef>
          <a:spcPts val="1320"/>
        </a:spcBef>
        <a:spcAft>
          <a:spcPts val="220"/>
        </a:spcAft>
        <a:buClr>
          <a:schemeClr val="accent1"/>
        </a:buClr>
        <a:buSzPct val="100000"/>
        <a:buFont typeface="Calibri" panose="020F0502020204030204" pitchFamily="34" charset="0"/>
        <a:buChar char=" "/>
        <a:defRPr sz="2200" kern="1200">
          <a:solidFill>
            <a:schemeClr val="tx1">
              <a:lumMod val="75000"/>
              <a:lumOff val="25000"/>
            </a:schemeClr>
          </a:solidFill>
          <a:latin typeface="+mn-lt"/>
          <a:ea typeface="+mn-ea"/>
          <a:cs typeface="+mn-cs"/>
        </a:defRPr>
      </a:lvl1pPr>
      <a:lvl2pPr marL="422453" indent="-201168" algn="l" defTabSz="1005840" rtl="0" eaLnBrk="1" latinLnBrk="0" hangingPunct="1">
        <a:lnSpc>
          <a:spcPct val="90000"/>
        </a:lnSpc>
        <a:spcBef>
          <a:spcPts val="220"/>
        </a:spcBef>
        <a:spcAft>
          <a:spcPts val="440"/>
        </a:spcAft>
        <a:buClr>
          <a:schemeClr val="accent1"/>
        </a:buClr>
        <a:buFont typeface="Calibri" pitchFamily="34" charset="0"/>
        <a:buChar char="◦"/>
        <a:defRPr sz="1980" kern="1200">
          <a:solidFill>
            <a:schemeClr val="tx1">
              <a:lumMod val="75000"/>
              <a:lumOff val="25000"/>
            </a:schemeClr>
          </a:solidFill>
          <a:latin typeface="+mn-lt"/>
          <a:ea typeface="+mn-ea"/>
          <a:cs typeface="+mn-cs"/>
        </a:defRPr>
      </a:lvl2pPr>
      <a:lvl3pPr marL="623621" indent="-201168" algn="l" defTabSz="1005840" rtl="0" eaLnBrk="1" latinLnBrk="0" hangingPunct="1">
        <a:lnSpc>
          <a:spcPct val="90000"/>
        </a:lnSpc>
        <a:spcBef>
          <a:spcPts val="220"/>
        </a:spcBef>
        <a:spcAft>
          <a:spcPts val="440"/>
        </a:spcAft>
        <a:buClr>
          <a:schemeClr val="accent1"/>
        </a:buClr>
        <a:buFont typeface="Calibri" pitchFamily="34" charset="0"/>
        <a:buChar char="◦"/>
        <a:defRPr sz="1540" kern="1200">
          <a:solidFill>
            <a:schemeClr val="tx1">
              <a:lumMod val="75000"/>
              <a:lumOff val="25000"/>
            </a:schemeClr>
          </a:solidFill>
          <a:latin typeface="+mn-lt"/>
          <a:ea typeface="+mn-ea"/>
          <a:cs typeface="+mn-cs"/>
        </a:defRPr>
      </a:lvl3pPr>
      <a:lvl4pPr marL="824789" indent="-201168" algn="l" defTabSz="1005840" rtl="0" eaLnBrk="1" latinLnBrk="0" hangingPunct="1">
        <a:lnSpc>
          <a:spcPct val="90000"/>
        </a:lnSpc>
        <a:spcBef>
          <a:spcPts val="220"/>
        </a:spcBef>
        <a:spcAft>
          <a:spcPts val="440"/>
        </a:spcAft>
        <a:buClr>
          <a:schemeClr val="accent1"/>
        </a:buClr>
        <a:buFont typeface="Calibri" pitchFamily="34" charset="0"/>
        <a:buChar char="◦"/>
        <a:defRPr sz="1540" kern="1200">
          <a:solidFill>
            <a:schemeClr val="tx1">
              <a:lumMod val="75000"/>
              <a:lumOff val="25000"/>
            </a:schemeClr>
          </a:solidFill>
          <a:latin typeface="+mn-lt"/>
          <a:ea typeface="+mn-ea"/>
          <a:cs typeface="+mn-cs"/>
        </a:defRPr>
      </a:lvl4pPr>
      <a:lvl5pPr marL="1025957" indent="-201168" algn="l" defTabSz="1005840" rtl="0" eaLnBrk="1" latinLnBrk="0" hangingPunct="1">
        <a:lnSpc>
          <a:spcPct val="90000"/>
        </a:lnSpc>
        <a:spcBef>
          <a:spcPts val="220"/>
        </a:spcBef>
        <a:spcAft>
          <a:spcPts val="440"/>
        </a:spcAft>
        <a:buClr>
          <a:schemeClr val="accent1"/>
        </a:buClr>
        <a:buFont typeface="Calibri" pitchFamily="34" charset="0"/>
        <a:buChar char="◦"/>
        <a:defRPr sz="1540" kern="1200">
          <a:solidFill>
            <a:schemeClr val="tx1">
              <a:lumMod val="75000"/>
              <a:lumOff val="25000"/>
            </a:schemeClr>
          </a:solidFill>
          <a:latin typeface="+mn-lt"/>
          <a:ea typeface="+mn-ea"/>
          <a:cs typeface="+mn-cs"/>
        </a:defRPr>
      </a:lvl5pPr>
      <a:lvl6pPr marL="1210000" indent="-251460" algn="l" defTabSz="1005840" rtl="0" eaLnBrk="1" latinLnBrk="0" hangingPunct="1">
        <a:lnSpc>
          <a:spcPct val="90000"/>
        </a:lnSpc>
        <a:spcBef>
          <a:spcPts val="220"/>
        </a:spcBef>
        <a:spcAft>
          <a:spcPts val="440"/>
        </a:spcAft>
        <a:buClr>
          <a:schemeClr val="accent1"/>
        </a:buClr>
        <a:buFont typeface="Calibri" pitchFamily="34" charset="0"/>
        <a:buChar char="◦"/>
        <a:defRPr sz="1540" kern="1200">
          <a:solidFill>
            <a:schemeClr val="tx1">
              <a:lumMod val="75000"/>
              <a:lumOff val="25000"/>
            </a:schemeClr>
          </a:solidFill>
          <a:latin typeface="+mn-lt"/>
          <a:ea typeface="+mn-ea"/>
          <a:cs typeface="+mn-cs"/>
        </a:defRPr>
      </a:lvl6pPr>
      <a:lvl7pPr marL="1430000" indent="-251460" algn="l" defTabSz="1005840" rtl="0" eaLnBrk="1" latinLnBrk="0" hangingPunct="1">
        <a:lnSpc>
          <a:spcPct val="90000"/>
        </a:lnSpc>
        <a:spcBef>
          <a:spcPts val="220"/>
        </a:spcBef>
        <a:spcAft>
          <a:spcPts val="440"/>
        </a:spcAft>
        <a:buClr>
          <a:schemeClr val="accent1"/>
        </a:buClr>
        <a:buFont typeface="Calibri" pitchFamily="34" charset="0"/>
        <a:buChar char="◦"/>
        <a:defRPr sz="1540" kern="1200">
          <a:solidFill>
            <a:schemeClr val="tx1">
              <a:lumMod val="75000"/>
              <a:lumOff val="25000"/>
            </a:schemeClr>
          </a:solidFill>
          <a:latin typeface="+mn-lt"/>
          <a:ea typeface="+mn-ea"/>
          <a:cs typeface="+mn-cs"/>
        </a:defRPr>
      </a:lvl7pPr>
      <a:lvl8pPr marL="1650000" indent="-251460" algn="l" defTabSz="1005840" rtl="0" eaLnBrk="1" latinLnBrk="0" hangingPunct="1">
        <a:lnSpc>
          <a:spcPct val="90000"/>
        </a:lnSpc>
        <a:spcBef>
          <a:spcPts val="220"/>
        </a:spcBef>
        <a:spcAft>
          <a:spcPts val="440"/>
        </a:spcAft>
        <a:buClr>
          <a:schemeClr val="accent1"/>
        </a:buClr>
        <a:buFont typeface="Calibri" pitchFamily="34" charset="0"/>
        <a:buChar char="◦"/>
        <a:defRPr sz="1540" kern="1200">
          <a:solidFill>
            <a:schemeClr val="tx1">
              <a:lumMod val="75000"/>
              <a:lumOff val="25000"/>
            </a:schemeClr>
          </a:solidFill>
          <a:latin typeface="+mn-lt"/>
          <a:ea typeface="+mn-ea"/>
          <a:cs typeface="+mn-cs"/>
        </a:defRPr>
      </a:lvl8pPr>
      <a:lvl9pPr marL="1870000" indent="-251460" algn="l" defTabSz="1005840" rtl="0" eaLnBrk="1" latinLnBrk="0" hangingPunct="1">
        <a:lnSpc>
          <a:spcPct val="90000"/>
        </a:lnSpc>
        <a:spcBef>
          <a:spcPts val="220"/>
        </a:spcBef>
        <a:spcAft>
          <a:spcPts val="440"/>
        </a:spcAft>
        <a:buClr>
          <a:schemeClr val="accent1"/>
        </a:buClr>
        <a:buFont typeface="Calibri" pitchFamily="34" charset="0"/>
        <a:buChar char="◦"/>
        <a:defRPr sz="1540" kern="1200">
          <a:solidFill>
            <a:schemeClr val="tx1">
              <a:lumMod val="75000"/>
              <a:lumOff val="25000"/>
            </a:schemeClr>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support.assessment.pearson.com/x/IIDy" TargetMode="External"/><Relationship Id="rId3" Type="http://schemas.openxmlformats.org/officeDocument/2006/relationships/hyperlink" Target="mailto:ricasservicecenter@cognia.org" TargetMode="External"/><Relationship Id="rId7" Type="http://schemas.openxmlformats.org/officeDocument/2006/relationships/hyperlink" Target="https://www.ride.ri.gov/Assessment-Schedules"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www.ride.ri.gov/Accommodations" TargetMode="External"/><Relationship Id="rId11" Type="http://schemas.openxmlformats.org/officeDocument/2006/relationships/comments" Target="../comments/comment1.xml"/><Relationship Id="rId5" Type="http://schemas.openxmlformats.org/officeDocument/2006/relationships/hyperlink" Target="https://www.ride.ri.gov/Assessment-Manuals" TargetMode="External"/><Relationship Id="rId10" Type="http://schemas.openxmlformats.org/officeDocument/2006/relationships/hyperlink" Target="https://support.assessment.pearson.com/x/KoDy" TargetMode="External"/><Relationship Id="rId4" Type="http://schemas.openxmlformats.org/officeDocument/2006/relationships/hyperlink" Target="http://ricas.pearsonsupport.com/manuals/" TargetMode="External"/><Relationship Id="rId9" Type="http://schemas.openxmlformats.org/officeDocument/2006/relationships/hyperlink" Target="https://support.assessment.pearson.com/x/HoDy"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ricas.pearsonsupport.com/manual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dirty="0"/>
              <a:t>Student Registration/ Personal Needs Profile</a:t>
            </a:r>
          </a:p>
        </p:txBody>
      </p:sp>
      <p:sp>
        <p:nvSpPr>
          <p:cNvPr id="3" name="Subtitle 2"/>
          <p:cNvSpPr>
            <a:spLocks noGrp="1"/>
          </p:cNvSpPr>
          <p:nvPr>
            <p:ph type="subTitle" idx="1"/>
          </p:nvPr>
        </p:nvSpPr>
        <p:spPr/>
        <p:txBody>
          <a:bodyPr>
            <a:normAutofit/>
          </a:bodyPr>
          <a:lstStyle/>
          <a:p>
            <a:endParaRPr lang="en-US" dirty="0"/>
          </a:p>
          <a:p>
            <a:endParaRPr lang="en-US" dirty="0"/>
          </a:p>
        </p:txBody>
      </p:sp>
    </p:spTree>
    <p:extLst>
      <p:ext uri="{BB962C8B-B14F-4D97-AF65-F5344CB8AC3E}">
        <p14:creationId xmlns:p14="http://schemas.microsoft.com/office/powerpoint/2010/main" val="36769767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5256" y="324819"/>
            <a:ext cx="8298180" cy="1644191"/>
          </a:xfrm>
        </p:spPr>
        <p:txBody>
          <a:bodyPr/>
          <a:lstStyle/>
          <a:p>
            <a:r>
              <a:rPr lang="en-US"/>
              <a:t>Updating SR/PNP by File Export and Import</a:t>
            </a:r>
            <a:endParaRPr lang="en-US" dirty="0"/>
          </a:p>
        </p:txBody>
      </p:sp>
      <p:pic>
        <p:nvPicPr>
          <p:cNvPr id="4" name="Picture 3">
            <a:extLst>
              <a:ext uri="{FF2B5EF4-FFF2-40B4-BE49-F238E27FC236}">
                <a16:creationId xmlns:a16="http://schemas.microsoft.com/office/drawing/2014/main" id="{D119C613-9063-48FC-A53B-FB6B1D3D58A5}"/>
              </a:ext>
            </a:extLst>
          </p:cNvPr>
          <p:cNvPicPr>
            <a:picLocks noChangeAspect="1"/>
          </p:cNvPicPr>
          <p:nvPr/>
        </p:nvPicPr>
        <p:blipFill>
          <a:blip r:embed="rId3"/>
          <a:stretch>
            <a:fillRect/>
          </a:stretch>
        </p:blipFill>
        <p:spPr>
          <a:xfrm>
            <a:off x="651870" y="2107193"/>
            <a:ext cx="8551566" cy="4119435"/>
          </a:xfrm>
          <a:prstGeom prst="rect">
            <a:avLst/>
          </a:prstGeom>
        </p:spPr>
      </p:pic>
    </p:spTree>
    <p:extLst>
      <p:ext uri="{BB962C8B-B14F-4D97-AF65-F5344CB8AC3E}">
        <p14:creationId xmlns:p14="http://schemas.microsoft.com/office/powerpoint/2010/main" val="31547338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5256" y="324819"/>
            <a:ext cx="8298180" cy="1644191"/>
          </a:xfrm>
        </p:spPr>
        <p:txBody>
          <a:bodyPr/>
          <a:lstStyle/>
          <a:p>
            <a:r>
              <a:rPr lang="en-US"/>
              <a:t>Updating SR/PNP by File Export and Import</a:t>
            </a:r>
            <a:endParaRPr lang="en-US" dirty="0"/>
          </a:p>
        </p:txBody>
      </p:sp>
      <p:pic>
        <p:nvPicPr>
          <p:cNvPr id="6" name="Picture 5">
            <a:extLst>
              <a:ext uri="{FF2B5EF4-FFF2-40B4-BE49-F238E27FC236}">
                <a16:creationId xmlns:a16="http://schemas.microsoft.com/office/drawing/2014/main" id="{213B00E9-5317-4DF1-B763-4245B64F99A7}"/>
              </a:ext>
            </a:extLst>
          </p:cNvPr>
          <p:cNvPicPr>
            <a:picLocks noChangeAspect="1"/>
          </p:cNvPicPr>
          <p:nvPr/>
        </p:nvPicPr>
        <p:blipFill>
          <a:blip r:embed="rId3"/>
          <a:stretch>
            <a:fillRect/>
          </a:stretch>
        </p:blipFill>
        <p:spPr>
          <a:xfrm>
            <a:off x="943429" y="2141903"/>
            <a:ext cx="8940800" cy="169762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7" name="TextBox 6">
            <a:extLst>
              <a:ext uri="{FF2B5EF4-FFF2-40B4-BE49-F238E27FC236}">
                <a16:creationId xmlns:a16="http://schemas.microsoft.com/office/drawing/2014/main" id="{CBE6261E-BD60-4ACC-B008-BD71FA1F80CC}"/>
              </a:ext>
            </a:extLst>
          </p:cNvPr>
          <p:cNvSpPr txBox="1"/>
          <p:nvPr/>
        </p:nvSpPr>
        <p:spPr>
          <a:xfrm>
            <a:off x="174171" y="2525486"/>
            <a:ext cx="359394" cy="369332"/>
          </a:xfrm>
          <a:prstGeom prst="rect">
            <a:avLst/>
          </a:prstGeom>
          <a:noFill/>
        </p:spPr>
        <p:txBody>
          <a:bodyPr wrap="none" rtlCol="0">
            <a:spAutoFit/>
          </a:bodyPr>
          <a:lstStyle/>
          <a:p>
            <a:r>
              <a:rPr lang="en-US" dirty="0"/>
              <a:t>1.</a:t>
            </a:r>
          </a:p>
        </p:txBody>
      </p:sp>
      <p:sp>
        <p:nvSpPr>
          <p:cNvPr id="8" name="Rectangle 7">
            <a:extLst>
              <a:ext uri="{FF2B5EF4-FFF2-40B4-BE49-F238E27FC236}">
                <a16:creationId xmlns:a16="http://schemas.microsoft.com/office/drawing/2014/main" id="{E71C4FC8-98DE-453E-8D98-3AB1507C4003}"/>
              </a:ext>
            </a:extLst>
          </p:cNvPr>
          <p:cNvSpPr/>
          <p:nvPr/>
        </p:nvSpPr>
        <p:spPr>
          <a:xfrm>
            <a:off x="174171" y="4282686"/>
            <a:ext cx="359394" cy="369332"/>
          </a:xfrm>
          <a:prstGeom prst="rect">
            <a:avLst/>
          </a:prstGeom>
        </p:spPr>
        <p:txBody>
          <a:bodyPr wrap="none">
            <a:spAutoFit/>
          </a:bodyPr>
          <a:lstStyle/>
          <a:p>
            <a:r>
              <a:rPr lang="en-US" dirty="0"/>
              <a:t>2.</a:t>
            </a:r>
          </a:p>
        </p:txBody>
      </p:sp>
      <p:pic>
        <p:nvPicPr>
          <p:cNvPr id="3" name="Picture 2">
            <a:extLst>
              <a:ext uri="{FF2B5EF4-FFF2-40B4-BE49-F238E27FC236}">
                <a16:creationId xmlns:a16="http://schemas.microsoft.com/office/drawing/2014/main" id="{2BE0174A-F819-4778-B49B-F9624AFCE2B0}"/>
              </a:ext>
            </a:extLst>
          </p:cNvPr>
          <p:cNvPicPr>
            <a:picLocks noChangeAspect="1"/>
          </p:cNvPicPr>
          <p:nvPr/>
        </p:nvPicPr>
        <p:blipFill>
          <a:blip r:embed="rId4"/>
          <a:stretch>
            <a:fillRect/>
          </a:stretch>
        </p:blipFill>
        <p:spPr>
          <a:xfrm>
            <a:off x="905256" y="4282686"/>
            <a:ext cx="8978973" cy="2318979"/>
          </a:xfrm>
          <a:prstGeom prst="rect">
            <a:avLst/>
          </a:prstGeom>
        </p:spPr>
      </p:pic>
    </p:spTree>
    <p:extLst>
      <p:ext uri="{BB962C8B-B14F-4D97-AF65-F5344CB8AC3E}">
        <p14:creationId xmlns:p14="http://schemas.microsoft.com/office/powerpoint/2010/main" val="4107328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5255" y="894957"/>
            <a:ext cx="7065551" cy="1196875"/>
          </a:xfrm>
        </p:spPr>
        <p:txBody>
          <a:bodyPr>
            <a:normAutofit fontScale="90000"/>
          </a:bodyPr>
          <a:lstStyle/>
          <a:p>
            <a:r>
              <a:rPr lang="en-US" dirty="0"/>
              <a:t>Updating SR/PNP in </a:t>
            </a:r>
            <a:r>
              <a:rPr lang="en-US" dirty="0" err="1"/>
              <a:t>PearsonAccess</a:t>
            </a:r>
            <a:r>
              <a:rPr lang="en-US" baseline="30000" dirty="0" err="1"/>
              <a:t>next</a:t>
            </a:r>
            <a:r>
              <a:rPr lang="en-US" dirty="0"/>
              <a:t> User Interface </a:t>
            </a:r>
          </a:p>
        </p:txBody>
      </p:sp>
      <p:pic>
        <p:nvPicPr>
          <p:cNvPr id="6" name="Picture 5">
            <a:extLst>
              <a:ext uri="{FF2B5EF4-FFF2-40B4-BE49-F238E27FC236}">
                <a16:creationId xmlns:a16="http://schemas.microsoft.com/office/drawing/2014/main" id="{8261DB64-9FA1-43F8-A820-3E577BC8FC2C}"/>
              </a:ext>
            </a:extLst>
          </p:cNvPr>
          <p:cNvPicPr>
            <a:picLocks noChangeAspect="1"/>
          </p:cNvPicPr>
          <p:nvPr/>
        </p:nvPicPr>
        <p:blipFill>
          <a:blip r:embed="rId3"/>
          <a:stretch>
            <a:fillRect/>
          </a:stretch>
        </p:blipFill>
        <p:spPr>
          <a:xfrm>
            <a:off x="785800" y="2348481"/>
            <a:ext cx="8694057" cy="188045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7" name="Picture 6">
            <a:extLst>
              <a:ext uri="{FF2B5EF4-FFF2-40B4-BE49-F238E27FC236}">
                <a16:creationId xmlns:a16="http://schemas.microsoft.com/office/drawing/2014/main" id="{20282DDF-BFFE-4791-A4DD-B2E7FCE42730}"/>
              </a:ext>
            </a:extLst>
          </p:cNvPr>
          <p:cNvPicPr>
            <a:picLocks noChangeAspect="1"/>
          </p:cNvPicPr>
          <p:nvPr/>
        </p:nvPicPr>
        <p:blipFill>
          <a:blip r:embed="rId4"/>
          <a:stretch>
            <a:fillRect/>
          </a:stretch>
        </p:blipFill>
        <p:spPr>
          <a:xfrm>
            <a:off x="392899" y="4485586"/>
            <a:ext cx="9479857" cy="294914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TextBox 4">
            <a:extLst>
              <a:ext uri="{FF2B5EF4-FFF2-40B4-BE49-F238E27FC236}">
                <a16:creationId xmlns:a16="http://schemas.microsoft.com/office/drawing/2014/main" id="{D1BBD99B-F31E-47CB-8DF6-FAE13D39E4AE}"/>
              </a:ext>
            </a:extLst>
          </p:cNvPr>
          <p:cNvSpPr txBox="1"/>
          <p:nvPr/>
        </p:nvSpPr>
        <p:spPr>
          <a:xfrm>
            <a:off x="359394" y="2917482"/>
            <a:ext cx="359394" cy="369332"/>
          </a:xfrm>
          <a:prstGeom prst="rect">
            <a:avLst/>
          </a:prstGeom>
          <a:noFill/>
        </p:spPr>
        <p:txBody>
          <a:bodyPr wrap="none" rtlCol="0">
            <a:spAutoFit/>
          </a:bodyPr>
          <a:lstStyle/>
          <a:p>
            <a:r>
              <a:rPr lang="en-US" dirty="0"/>
              <a:t>1.</a:t>
            </a:r>
          </a:p>
        </p:txBody>
      </p:sp>
      <p:sp>
        <p:nvSpPr>
          <p:cNvPr id="8" name="Rectangle 7">
            <a:extLst>
              <a:ext uri="{FF2B5EF4-FFF2-40B4-BE49-F238E27FC236}">
                <a16:creationId xmlns:a16="http://schemas.microsoft.com/office/drawing/2014/main" id="{C2422BE0-1654-44D4-A92A-E97CCB5351E5}"/>
              </a:ext>
            </a:extLst>
          </p:cNvPr>
          <p:cNvSpPr/>
          <p:nvPr/>
        </p:nvSpPr>
        <p:spPr>
          <a:xfrm>
            <a:off x="0" y="5590824"/>
            <a:ext cx="359394" cy="369332"/>
          </a:xfrm>
          <a:prstGeom prst="rect">
            <a:avLst/>
          </a:prstGeom>
        </p:spPr>
        <p:txBody>
          <a:bodyPr wrap="none">
            <a:spAutoFit/>
          </a:bodyPr>
          <a:lstStyle/>
          <a:p>
            <a:r>
              <a:rPr lang="en-US" dirty="0"/>
              <a:t>2.</a:t>
            </a:r>
          </a:p>
        </p:txBody>
      </p:sp>
    </p:spTree>
    <p:extLst>
      <p:ext uri="{BB962C8B-B14F-4D97-AF65-F5344CB8AC3E}">
        <p14:creationId xmlns:p14="http://schemas.microsoft.com/office/powerpoint/2010/main" val="23784726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5255" y="894957"/>
            <a:ext cx="7065551" cy="1196875"/>
          </a:xfrm>
        </p:spPr>
        <p:txBody>
          <a:bodyPr>
            <a:normAutofit fontScale="90000"/>
          </a:bodyPr>
          <a:lstStyle/>
          <a:p>
            <a:r>
              <a:rPr lang="en-US" dirty="0"/>
              <a:t>Updating SR/PNP in </a:t>
            </a:r>
            <a:r>
              <a:rPr lang="en-US" dirty="0" err="1"/>
              <a:t>PearsonAccess</a:t>
            </a:r>
            <a:r>
              <a:rPr lang="en-US" baseline="30000" dirty="0" err="1"/>
              <a:t>next</a:t>
            </a:r>
            <a:r>
              <a:rPr lang="en-US" dirty="0"/>
              <a:t> User Interface </a:t>
            </a:r>
          </a:p>
        </p:txBody>
      </p:sp>
      <p:pic>
        <p:nvPicPr>
          <p:cNvPr id="4" name="Picture 3">
            <a:extLst>
              <a:ext uri="{FF2B5EF4-FFF2-40B4-BE49-F238E27FC236}">
                <a16:creationId xmlns:a16="http://schemas.microsoft.com/office/drawing/2014/main" id="{C884197F-53AF-4391-9F5F-ED4482828EC9}"/>
              </a:ext>
            </a:extLst>
          </p:cNvPr>
          <p:cNvPicPr>
            <a:picLocks noChangeAspect="1"/>
          </p:cNvPicPr>
          <p:nvPr/>
        </p:nvPicPr>
        <p:blipFill>
          <a:blip r:embed="rId3"/>
          <a:stretch>
            <a:fillRect/>
          </a:stretch>
        </p:blipFill>
        <p:spPr>
          <a:xfrm>
            <a:off x="0" y="2354295"/>
            <a:ext cx="10058400" cy="274449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4101419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5255" y="894957"/>
            <a:ext cx="7065551" cy="1196875"/>
          </a:xfrm>
        </p:spPr>
        <p:txBody>
          <a:bodyPr>
            <a:normAutofit fontScale="90000"/>
          </a:bodyPr>
          <a:lstStyle/>
          <a:p>
            <a:r>
              <a:rPr lang="en-US" dirty="0"/>
              <a:t>Updating SR/PNP in </a:t>
            </a:r>
            <a:r>
              <a:rPr lang="en-US" dirty="0" err="1"/>
              <a:t>PearsonAccess</a:t>
            </a:r>
            <a:r>
              <a:rPr lang="en-US" baseline="30000" dirty="0" err="1"/>
              <a:t>next</a:t>
            </a:r>
            <a:r>
              <a:rPr lang="en-US" dirty="0"/>
              <a:t> User Interface </a:t>
            </a:r>
          </a:p>
        </p:txBody>
      </p:sp>
      <p:pic>
        <p:nvPicPr>
          <p:cNvPr id="6" name="Picture 5">
            <a:extLst>
              <a:ext uri="{FF2B5EF4-FFF2-40B4-BE49-F238E27FC236}">
                <a16:creationId xmlns:a16="http://schemas.microsoft.com/office/drawing/2014/main" id="{7281F8E4-7D19-44CD-8C31-BF21BFD00C55}"/>
              </a:ext>
            </a:extLst>
          </p:cNvPr>
          <p:cNvPicPr>
            <a:picLocks noChangeAspect="1"/>
          </p:cNvPicPr>
          <p:nvPr/>
        </p:nvPicPr>
        <p:blipFill>
          <a:blip r:embed="rId3"/>
          <a:stretch>
            <a:fillRect/>
          </a:stretch>
        </p:blipFill>
        <p:spPr>
          <a:xfrm>
            <a:off x="362856" y="2368808"/>
            <a:ext cx="9158514" cy="249895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6840245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Resources</a:t>
            </a:r>
          </a:p>
        </p:txBody>
      </p:sp>
      <p:sp>
        <p:nvSpPr>
          <p:cNvPr id="5" name="Rectangle 1">
            <a:extLst>
              <a:ext uri="{FF2B5EF4-FFF2-40B4-BE49-F238E27FC236}">
                <a16:creationId xmlns:a16="http://schemas.microsoft.com/office/drawing/2014/main" id="{E37658AE-DC7A-477D-A20D-696884CEFE75}"/>
              </a:ext>
            </a:extLst>
          </p:cNvPr>
          <p:cNvSpPr>
            <a:spLocks noChangeArrowheads="1"/>
          </p:cNvSpPr>
          <p:nvPr/>
        </p:nvSpPr>
        <p:spPr bwMode="auto">
          <a:xfrm>
            <a:off x="0" y="6596419"/>
            <a:ext cx="984985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a:r>
              <a:rPr lang="en-US" b="1" dirty="0"/>
              <a:t>Questions? Contact the RICAS Service Center at </a:t>
            </a:r>
            <a:r>
              <a:rPr lang="en-US" b="0" i="1" dirty="0">
                <a:solidFill>
                  <a:srgbClr val="313537"/>
                </a:solidFill>
                <a:effectLst/>
                <a:latin typeface="Open Sans" panose="020B0606030504020204" pitchFamily="34" charset="0"/>
                <a:hlinkClick r:id="rId3"/>
              </a:rPr>
              <a:t>ricasservicecenter@cognia.org</a:t>
            </a:r>
            <a:endParaRPr lang="en-US" b="0" i="1" dirty="0">
              <a:solidFill>
                <a:srgbClr val="313537"/>
              </a:solidFill>
              <a:effectLst/>
              <a:latin typeface="Open Sans" panose="020B0606030504020204" pitchFamily="34" charset="0"/>
            </a:endParaRPr>
          </a:p>
          <a:p>
            <a:pPr algn="ctr"/>
            <a:r>
              <a:rPr lang="en-US" b="1" dirty="0"/>
              <a:t>or 855-222-8936.</a:t>
            </a:r>
            <a:endParaRPr lang="en-US" dirty="0"/>
          </a:p>
        </p:txBody>
      </p:sp>
      <p:graphicFrame>
        <p:nvGraphicFramePr>
          <p:cNvPr id="7" name="Content Placeholder 6">
            <a:extLst>
              <a:ext uri="{FF2B5EF4-FFF2-40B4-BE49-F238E27FC236}">
                <a16:creationId xmlns:a16="http://schemas.microsoft.com/office/drawing/2014/main" id="{358771F1-6B51-441B-A98E-7B9CB2A87EFC}"/>
              </a:ext>
            </a:extLst>
          </p:cNvPr>
          <p:cNvGraphicFramePr>
            <a:graphicFrameLocks noGrp="1"/>
          </p:cNvGraphicFramePr>
          <p:nvPr>
            <p:ph idx="1"/>
            <p:extLst>
              <p:ext uri="{D42A27DB-BD31-4B8C-83A1-F6EECF244321}">
                <p14:modId xmlns:p14="http://schemas.microsoft.com/office/powerpoint/2010/main" val="3998717145"/>
              </p:ext>
            </p:extLst>
          </p:nvPr>
        </p:nvGraphicFramePr>
        <p:xfrm>
          <a:off x="276558" y="1969010"/>
          <a:ext cx="9573295" cy="4469110"/>
        </p:xfrm>
        <a:graphic>
          <a:graphicData uri="http://schemas.openxmlformats.org/drawingml/2006/table">
            <a:tbl>
              <a:tblPr firstRow="1" firstCol="1" bandRow="1">
                <a:tableStyleId>{5DA37D80-6434-44D0-A028-1B22A696006F}</a:tableStyleId>
              </a:tblPr>
              <a:tblGrid>
                <a:gridCol w="4411820">
                  <a:extLst>
                    <a:ext uri="{9D8B030D-6E8A-4147-A177-3AD203B41FA5}">
                      <a16:colId xmlns:a16="http://schemas.microsoft.com/office/drawing/2014/main" val="1153371729"/>
                    </a:ext>
                  </a:extLst>
                </a:gridCol>
                <a:gridCol w="5161475">
                  <a:extLst>
                    <a:ext uri="{9D8B030D-6E8A-4147-A177-3AD203B41FA5}">
                      <a16:colId xmlns:a16="http://schemas.microsoft.com/office/drawing/2014/main" val="3983791306"/>
                    </a:ext>
                  </a:extLst>
                </a:gridCol>
              </a:tblGrid>
              <a:tr h="853624">
                <a:tc>
                  <a:txBody>
                    <a:bodyPr/>
                    <a:lstStyle/>
                    <a:p>
                      <a:pPr marL="0" marR="0" algn="l">
                        <a:spcBef>
                          <a:spcPts val="0"/>
                        </a:spcBef>
                        <a:spcAft>
                          <a:spcPts val="0"/>
                        </a:spcAft>
                      </a:pPr>
                      <a:r>
                        <a:rPr lang="en-US" sz="2100" dirty="0">
                          <a:effectLst/>
                        </a:rPr>
                        <a:t>Guide to the SR/PNP Process</a:t>
                      </a:r>
                      <a:endParaRPr lang="en-US"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128013" marR="128013" marT="0" marB="0" anchor="ctr"/>
                </a:tc>
                <a:tc>
                  <a:txBody>
                    <a:bodyPr/>
                    <a:lstStyle/>
                    <a:p>
                      <a:pPr marL="0" marR="0" algn="l">
                        <a:spcBef>
                          <a:spcPts val="0"/>
                        </a:spcBef>
                        <a:spcAft>
                          <a:spcPts val="0"/>
                        </a:spcAft>
                      </a:pPr>
                      <a:r>
                        <a:rPr lang="en-US" sz="1800" b="0" u="sng" dirty="0">
                          <a:solidFill>
                            <a:srgbClr val="0070C0"/>
                          </a:solidFill>
                          <a:effectLst/>
                          <a:hlinkClick r:id="rId4">
                            <a:extLst>
                              <a:ext uri="{A12FA001-AC4F-418D-AE19-62706E023703}">
                                <ahyp:hlinkClr xmlns:ahyp="http://schemas.microsoft.com/office/drawing/2018/hyperlinkcolor" val="tx"/>
                              </a:ext>
                            </a:extLst>
                          </a:hlinkClick>
                        </a:rPr>
                        <a:t>http://ricas.pearsonsupport.com/manuals/</a:t>
                      </a:r>
                      <a:r>
                        <a:rPr lang="en-US" sz="1800" b="0" u="sng" dirty="0">
                          <a:solidFill>
                            <a:srgbClr val="0070C0"/>
                          </a:solidFill>
                          <a:effectLst/>
                        </a:rPr>
                        <a:t> </a:t>
                      </a:r>
                      <a:endParaRPr lang="en-US" sz="1800" b="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128013" marR="128013" marT="0" marB="0" anchor="ctr"/>
                </a:tc>
                <a:extLst>
                  <a:ext uri="{0D108BD9-81ED-4DB2-BD59-A6C34878D82A}">
                    <a16:rowId xmlns:a16="http://schemas.microsoft.com/office/drawing/2014/main" val="3152932102"/>
                  </a:ext>
                </a:extLst>
              </a:tr>
              <a:tr h="853624">
                <a:tc>
                  <a:txBody>
                    <a:bodyPr/>
                    <a:lstStyle/>
                    <a:p>
                      <a:pPr marL="0" marR="0" algn="l">
                        <a:spcBef>
                          <a:spcPts val="0"/>
                        </a:spcBef>
                        <a:spcAft>
                          <a:spcPts val="0"/>
                        </a:spcAft>
                      </a:pPr>
                      <a:r>
                        <a:rPr lang="en-US" sz="2100" dirty="0">
                          <a:effectLst/>
                        </a:rPr>
                        <a:t>Test administration resources </a:t>
                      </a:r>
                      <a:br>
                        <a:rPr lang="en-US" sz="2100" dirty="0">
                          <a:effectLst/>
                        </a:rPr>
                      </a:br>
                      <a:r>
                        <a:rPr lang="en-US" sz="2100" dirty="0">
                          <a:effectLst/>
                        </a:rPr>
                        <a:t>(e.g., manuals, guides)</a:t>
                      </a:r>
                      <a:endParaRPr lang="en-US"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128013" marR="128013" marT="0" marB="0" anchor="ctr"/>
                </a:tc>
                <a:tc>
                  <a:txBody>
                    <a:bodyPr/>
                    <a:lstStyle/>
                    <a:p>
                      <a:pPr marL="0" marR="0" algn="l">
                        <a:spcBef>
                          <a:spcPts val="0"/>
                        </a:spcBef>
                        <a:spcAft>
                          <a:spcPts val="0"/>
                        </a:spcAft>
                      </a:pPr>
                      <a:r>
                        <a:rPr lang="en-US" sz="1800" kern="1200" dirty="0">
                          <a:solidFill>
                            <a:srgbClr val="0070C0"/>
                          </a:solidFill>
                          <a:effectLst/>
                          <a:hlinkClick r:id="rId5">
                            <a:extLst>
                              <a:ext uri="{A12FA001-AC4F-418D-AE19-62706E023703}">
                                <ahyp:hlinkClr xmlns:ahyp="http://schemas.microsoft.com/office/drawing/2018/hyperlinkcolor" val="tx"/>
                              </a:ext>
                            </a:extLst>
                          </a:hlinkClick>
                        </a:rPr>
                        <a:t>https://www.ride.ri.gov/Assessment-Manuals</a:t>
                      </a:r>
                      <a:r>
                        <a:rPr lang="en-US" sz="1800" kern="1200" dirty="0">
                          <a:solidFill>
                            <a:srgbClr val="0070C0"/>
                          </a:solidFill>
                          <a:effectLst/>
                        </a:rPr>
                        <a:t>  </a:t>
                      </a:r>
                      <a:endPar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128013" marR="128013" marT="0" marB="0" anchor="ctr"/>
                </a:tc>
                <a:extLst>
                  <a:ext uri="{0D108BD9-81ED-4DB2-BD59-A6C34878D82A}">
                    <a16:rowId xmlns:a16="http://schemas.microsoft.com/office/drawing/2014/main" val="2719469562"/>
                  </a:ext>
                </a:extLst>
              </a:tr>
              <a:tr h="853624">
                <a:tc>
                  <a:txBody>
                    <a:bodyPr/>
                    <a:lstStyle/>
                    <a:p>
                      <a:pPr marL="0" marR="0" algn="l">
                        <a:spcBef>
                          <a:spcPts val="0"/>
                        </a:spcBef>
                        <a:spcAft>
                          <a:spcPts val="0"/>
                        </a:spcAft>
                      </a:pPr>
                      <a:r>
                        <a:rPr lang="en-US" sz="2100" dirty="0">
                          <a:effectLst/>
                        </a:rPr>
                        <a:t>Accommodations and accessibility features manual</a:t>
                      </a:r>
                      <a:endParaRPr lang="en-US"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128013" marR="128013" marT="0" marB="0" anchor="ctr"/>
                </a:tc>
                <a:tc>
                  <a:txBody>
                    <a:bodyPr/>
                    <a:lstStyle/>
                    <a:p>
                      <a:pPr marL="0" marR="0" algn="l">
                        <a:spcBef>
                          <a:spcPts val="0"/>
                        </a:spcBef>
                        <a:spcAft>
                          <a:spcPts val="0"/>
                        </a:spcAft>
                      </a:pPr>
                      <a:r>
                        <a:rPr lang="en-US" sz="1800" dirty="0">
                          <a:solidFill>
                            <a:srgbClr val="0070C0"/>
                          </a:solidFill>
                          <a:effectLst/>
                          <a:hlinkClick r:id="rId6">
                            <a:extLst>
                              <a:ext uri="{A12FA001-AC4F-418D-AE19-62706E023703}">
                                <ahyp:hlinkClr xmlns:ahyp="http://schemas.microsoft.com/office/drawing/2018/hyperlinkcolor" val="tx"/>
                              </a:ext>
                            </a:extLst>
                          </a:hlinkClick>
                        </a:rPr>
                        <a:t>https://www.ride.ri.gov/Accommodations</a:t>
                      </a:r>
                      <a:r>
                        <a:rPr lang="en-US" sz="1800" dirty="0">
                          <a:solidFill>
                            <a:srgbClr val="0070C0"/>
                          </a:solidFill>
                          <a:effectLst/>
                        </a:rPr>
                        <a:t> </a:t>
                      </a:r>
                      <a:endPar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128013" marR="128013" marT="0" marB="0" anchor="ctr"/>
                </a:tc>
                <a:extLst>
                  <a:ext uri="{0D108BD9-81ED-4DB2-BD59-A6C34878D82A}">
                    <a16:rowId xmlns:a16="http://schemas.microsoft.com/office/drawing/2014/main" val="1526641592"/>
                  </a:ext>
                </a:extLst>
              </a:tr>
              <a:tr h="853624">
                <a:tc>
                  <a:txBody>
                    <a:bodyPr/>
                    <a:lstStyle/>
                    <a:p>
                      <a:pPr marL="0" marR="0" algn="l">
                        <a:spcBef>
                          <a:spcPts val="0"/>
                        </a:spcBef>
                        <a:spcAft>
                          <a:spcPts val="0"/>
                        </a:spcAft>
                      </a:pPr>
                      <a:r>
                        <a:rPr lang="en-US" sz="2100" dirty="0">
                          <a:effectLst/>
                        </a:rPr>
                        <a:t>Statewide testing schedule</a:t>
                      </a:r>
                      <a:r>
                        <a:rPr lang="en-US" sz="2100">
                          <a:effectLst/>
                        </a:rPr>
                        <a:t>, </a:t>
                      </a:r>
                      <a:br>
                        <a:rPr lang="en-US" sz="2100">
                          <a:effectLst/>
                        </a:rPr>
                      </a:br>
                      <a:r>
                        <a:rPr lang="en-US" sz="2100">
                          <a:effectLst/>
                        </a:rPr>
                        <a:t>including </a:t>
                      </a:r>
                      <a:r>
                        <a:rPr lang="en-US" sz="2100" dirty="0">
                          <a:effectLst/>
                        </a:rPr>
                        <a:t>SR/PNP deadlines</a:t>
                      </a:r>
                      <a:endParaRPr lang="en-US"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128013" marR="128013" marT="0" marB="0" anchor="ctr"/>
                </a:tc>
                <a:tc>
                  <a:txBody>
                    <a:bodyPr/>
                    <a:lstStyle/>
                    <a:p>
                      <a:pPr marL="0" marR="0" algn="l">
                        <a:spcBef>
                          <a:spcPts val="0"/>
                        </a:spcBef>
                        <a:spcAft>
                          <a:spcPts val="0"/>
                        </a:spcAft>
                      </a:pPr>
                      <a:r>
                        <a:rPr lang="en-US" sz="1800" kern="1200" dirty="0">
                          <a:solidFill>
                            <a:srgbClr val="0070C0"/>
                          </a:solidFill>
                          <a:effectLst/>
                          <a:hlinkClick r:id="rId7">
                            <a:extLst>
                              <a:ext uri="{A12FA001-AC4F-418D-AE19-62706E023703}">
                                <ahyp:hlinkClr xmlns:ahyp="http://schemas.microsoft.com/office/drawing/2018/hyperlinkcolor" val="tx"/>
                              </a:ext>
                            </a:extLst>
                          </a:hlinkClick>
                        </a:rPr>
                        <a:t>https://www.ride.ri.gov/Assessment-Schedules</a:t>
                      </a:r>
                      <a:r>
                        <a:rPr lang="en-US" sz="1800" kern="1200" dirty="0">
                          <a:solidFill>
                            <a:srgbClr val="0070C0"/>
                          </a:solidFill>
                          <a:effectLst/>
                        </a:rPr>
                        <a:t>  </a:t>
                      </a:r>
                      <a:endPar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128013" marR="128013" marT="0" marB="0" anchor="ctr"/>
                </a:tc>
                <a:extLst>
                  <a:ext uri="{0D108BD9-81ED-4DB2-BD59-A6C34878D82A}">
                    <a16:rowId xmlns:a16="http://schemas.microsoft.com/office/drawing/2014/main" val="858481476"/>
                  </a:ext>
                </a:extLst>
              </a:tr>
              <a:tr h="1054614">
                <a:tc>
                  <a:txBody>
                    <a:bodyPr/>
                    <a:lstStyle/>
                    <a:p>
                      <a:pPr marL="0" marR="0" algn="l">
                        <a:spcBef>
                          <a:spcPts val="0"/>
                        </a:spcBef>
                        <a:spcAft>
                          <a:spcPts val="0"/>
                        </a:spcAft>
                      </a:pPr>
                      <a:r>
                        <a:rPr lang="en-US" sz="2100" dirty="0" err="1">
                          <a:effectLst/>
                        </a:rPr>
                        <a:t>PearsonAccess</a:t>
                      </a:r>
                      <a:r>
                        <a:rPr lang="en-US" sz="2100" baseline="30000" dirty="0" err="1">
                          <a:effectLst/>
                        </a:rPr>
                        <a:t>next</a:t>
                      </a:r>
                      <a:r>
                        <a:rPr lang="en-US" sz="2100" dirty="0">
                          <a:effectLst/>
                        </a:rPr>
                        <a:t> User Guide</a:t>
                      </a:r>
                      <a:endParaRPr lang="en-US"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128013" marR="128013" marT="0" marB="0" anchor="ctr"/>
                </a:tc>
                <a:tc>
                  <a:txBody>
                    <a:bodyPr/>
                    <a:lstStyle/>
                    <a:p>
                      <a:pPr marL="342900" marR="0" lvl="0" indent="-342900" algn="l">
                        <a:spcBef>
                          <a:spcPts val="0"/>
                        </a:spcBef>
                        <a:spcAft>
                          <a:spcPts val="0"/>
                        </a:spcAft>
                        <a:buFont typeface="Symbol" panose="05050102010706020507" pitchFamily="18" charset="2"/>
                        <a:buChar char=""/>
                      </a:pPr>
                      <a:r>
                        <a:rPr lang="en-US" sz="1800" u="sng" dirty="0">
                          <a:solidFill>
                            <a:srgbClr val="0070C0"/>
                          </a:solidFill>
                          <a:effectLst/>
                          <a:hlinkClick r:id="rId8">
                            <a:extLst>
                              <a:ext uri="{A12FA001-AC4F-418D-AE19-62706E023703}">
                                <ahyp:hlinkClr xmlns:ahyp="http://schemas.microsoft.com/office/drawing/2018/hyperlinkcolor" val="tx"/>
                              </a:ext>
                            </a:extLst>
                          </a:hlinkClick>
                        </a:rPr>
                        <a:t>Import/Export Data</a:t>
                      </a:r>
                      <a:endParaRPr lang="en-US" sz="1800" dirty="0">
                        <a:solidFill>
                          <a:srgbClr val="0070C0"/>
                        </a:solidFill>
                        <a:effectLst/>
                      </a:endParaRPr>
                    </a:p>
                    <a:p>
                      <a:pPr marL="342900" marR="0" lvl="0" indent="-342900" algn="l">
                        <a:spcBef>
                          <a:spcPts val="0"/>
                        </a:spcBef>
                        <a:spcAft>
                          <a:spcPts val="0"/>
                        </a:spcAft>
                        <a:buFont typeface="Symbol" panose="05050102010706020507" pitchFamily="18" charset="2"/>
                        <a:buChar char=""/>
                      </a:pPr>
                      <a:r>
                        <a:rPr lang="en-US" sz="1800" u="sng" dirty="0">
                          <a:solidFill>
                            <a:srgbClr val="0070C0"/>
                          </a:solidFill>
                          <a:effectLst/>
                          <a:hlinkClick r:id="rId9">
                            <a:extLst>
                              <a:ext uri="{A12FA001-AC4F-418D-AE19-62706E023703}">
                                <ahyp:hlinkClr xmlns:ahyp="http://schemas.microsoft.com/office/drawing/2018/hyperlinkcolor" val="tx"/>
                              </a:ext>
                            </a:extLst>
                          </a:hlinkClick>
                        </a:rPr>
                        <a:t>Create/Edit a Student</a:t>
                      </a:r>
                      <a:endParaRPr lang="en-US" sz="1800" dirty="0">
                        <a:solidFill>
                          <a:srgbClr val="0070C0"/>
                        </a:solidFill>
                        <a:effectLst/>
                      </a:endParaRPr>
                    </a:p>
                    <a:p>
                      <a:pPr marL="342900" marR="0" lvl="0" indent="-342900" algn="l">
                        <a:spcBef>
                          <a:spcPts val="0"/>
                        </a:spcBef>
                        <a:spcAft>
                          <a:spcPts val="0"/>
                        </a:spcAft>
                        <a:buFont typeface="Symbol" panose="05050102010706020507" pitchFamily="18" charset="2"/>
                        <a:buChar char=""/>
                      </a:pPr>
                      <a:r>
                        <a:rPr lang="en-US" sz="1800" u="sng" dirty="0">
                          <a:solidFill>
                            <a:srgbClr val="0070C0"/>
                          </a:solidFill>
                          <a:effectLst/>
                          <a:hlinkClick r:id="rId10">
                            <a:extLst>
                              <a:ext uri="{A12FA001-AC4F-418D-AE19-62706E023703}">
                                <ahyp:hlinkClr xmlns:ahyp="http://schemas.microsoft.com/office/drawing/2018/hyperlinkcolor" val="tx"/>
                              </a:ext>
                            </a:extLst>
                          </a:hlinkClick>
                        </a:rPr>
                        <a:t>Create an Online Test Session</a:t>
                      </a:r>
                      <a:endParaRPr lang="en-US" sz="1800" dirty="0">
                        <a:solidFill>
                          <a:srgbClr val="0070C0"/>
                        </a:solidFill>
                        <a:effectLst/>
                      </a:endParaRPr>
                    </a:p>
                  </a:txBody>
                  <a:tcPr marL="128013" marR="128013" marT="0" marB="0" anchor="ctr"/>
                </a:tc>
                <a:extLst>
                  <a:ext uri="{0D108BD9-81ED-4DB2-BD59-A6C34878D82A}">
                    <a16:rowId xmlns:a16="http://schemas.microsoft.com/office/drawing/2014/main" val="3208914985"/>
                  </a:ext>
                </a:extLst>
              </a:tr>
            </a:tbl>
          </a:graphicData>
        </a:graphic>
      </p:graphicFrame>
    </p:spTree>
    <p:extLst>
      <p:ext uri="{BB962C8B-B14F-4D97-AF65-F5344CB8AC3E}">
        <p14:creationId xmlns:p14="http://schemas.microsoft.com/office/powerpoint/2010/main" val="32661364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5255" y="2668554"/>
            <a:ext cx="8298181" cy="3983085"/>
          </a:xfrm>
        </p:spPr>
        <p:txBody>
          <a:bodyPr>
            <a:normAutofit/>
          </a:bodyPr>
          <a:lstStyle/>
          <a:p>
            <a:pPr algn="ctr"/>
            <a:endParaRPr lang="en-US" sz="2970" dirty="0"/>
          </a:p>
          <a:p>
            <a:pPr algn="ctr"/>
            <a:endParaRPr lang="en-US" sz="2970" dirty="0"/>
          </a:p>
          <a:p>
            <a:pPr algn="ctr"/>
            <a:r>
              <a:rPr lang="en-US" sz="5600" dirty="0"/>
              <a:t>Thank you. </a:t>
            </a:r>
          </a:p>
        </p:txBody>
      </p:sp>
    </p:spTree>
    <p:extLst>
      <p:ext uri="{BB962C8B-B14F-4D97-AF65-F5344CB8AC3E}">
        <p14:creationId xmlns:p14="http://schemas.microsoft.com/office/powerpoint/2010/main" val="12556007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Topics</a:t>
            </a:r>
          </a:p>
        </p:txBody>
      </p:sp>
      <p:sp>
        <p:nvSpPr>
          <p:cNvPr id="3" name="Content Placeholder 2"/>
          <p:cNvSpPr>
            <a:spLocks noGrp="1"/>
          </p:cNvSpPr>
          <p:nvPr>
            <p:ph idx="1"/>
          </p:nvPr>
        </p:nvSpPr>
        <p:spPr/>
        <p:txBody>
          <a:bodyPr/>
          <a:lstStyle/>
          <a:p>
            <a:r>
              <a:rPr lang="en-US" dirty="0"/>
              <a:t>Glossary of Terms Used in this Training Module</a:t>
            </a:r>
          </a:p>
          <a:p>
            <a:r>
              <a:rPr lang="en-US" dirty="0"/>
              <a:t>Overview of the SR/PNP Process</a:t>
            </a:r>
          </a:p>
          <a:p>
            <a:r>
              <a:rPr lang="en-US" dirty="0"/>
              <a:t>Determining a method for updating the SR/PNP</a:t>
            </a:r>
          </a:p>
          <a:p>
            <a:r>
              <a:rPr lang="en-US" dirty="0"/>
              <a:t>Updating SR/PNP by File Export and Import</a:t>
            </a:r>
          </a:p>
          <a:p>
            <a:r>
              <a:rPr lang="en-US" dirty="0"/>
              <a:t>Updating SR/PNP in </a:t>
            </a:r>
            <a:r>
              <a:rPr lang="en-US" dirty="0" err="1"/>
              <a:t>PearsonAccess</a:t>
            </a:r>
            <a:r>
              <a:rPr lang="en-US" baseline="30000" dirty="0" err="1"/>
              <a:t>next</a:t>
            </a:r>
            <a:r>
              <a:rPr lang="en-US" dirty="0"/>
              <a:t> User Interface</a:t>
            </a:r>
          </a:p>
          <a:p>
            <a:r>
              <a:rPr lang="en-US" dirty="0"/>
              <a:t>Resources</a:t>
            </a:r>
          </a:p>
        </p:txBody>
      </p:sp>
    </p:spTree>
    <p:extLst>
      <p:ext uri="{BB962C8B-B14F-4D97-AF65-F5344CB8AC3E}">
        <p14:creationId xmlns:p14="http://schemas.microsoft.com/office/powerpoint/2010/main" val="542889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Glossary</a:t>
            </a:r>
          </a:p>
        </p:txBody>
      </p:sp>
      <p:sp>
        <p:nvSpPr>
          <p:cNvPr id="3" name="Content Placeholder 2"/>
          <p:cNvSpPr>
            <a:spLocks noGrp="1"/>
          </p:cNvSpPr>
          <p:nvPr>
            <p:ph idx="1"/>
          </p:nvPr>
        </p:nvSpPr>
        <p:spPr>
          <a:xfrm>
            <a:off x="784486" y="2217695"/>
            <a:ext cx="8298180" cy="4493655"/>
          </a:xfrm>
        </p:spPr>
        <p:txBody>
          <a:bodyPr vert="horz" lIns="0" tIns="45720" rIns="0" bIns="45720" rtlCol="0" anchor="t">
            <a:normAutofit lnSpcReduction="10000"/>
          </a:bodyPr>
          <a:lstStyle/>
          <a:p>
            <a:pPr marL="100330" indent="-100330"/>
            <a:r>
              <a:rPr lang="en-US" b="1" dirty="0" err="1"/>
              <a:t>PearsonAccess</a:t>
            </a:r>
            <a:r>
              <a:rPr lang="en-US" b="1" baseline="30000" dirty="0" err="1"/>
              <a:t>next</a:t>
            </a:r>
            <a:r>
              <a:rPr lang="en-US" b="1" baseline="30000" dirty="0"/>
              <a:t> </a:t>
            </a:r>
            <a:r>
              <a:rPr lang="en-US" b="1" dirty="0"/>
              <a:t>(PAN)</a:t>
            </a:r>
            <a:r>
              <a:rPr lang="en-US" dirty="0"/>
              <a:t>:  the online test management system. All schools will use PAN to review student test settings for each content area, including assigning accommodations and accessibility features, and manage testing activities for computer-based testing.</a:t>
            </a:r>
            <a:endParaRPr lang="en-US" dirty="0">
              <a:cs typeface="Calibri"/>
            </a:endParaRPr>
          </a:p>
          <a:p>
            <a:pPr marL="100330" indent="-100330"/>
            <a:r>
              <a:rPr lang="en-US" b="1" dirty="0"/>
              <a:t>Student Registration (SR)</a:t>
            </a:r>
            <a:r>
              <a:rPr lang="en-US" dirty="0"/>
              <a:t>: student information needed to register a student for a test</a:t>
            </a:r>
            <a:endParaRPr lang="en-US" dirty="0">
              <a:cs typeface="Calibri"/>
            </a:endParaRPr>
          </a:p>
          <a:p>
            <a:pPr marL="100330" indent="-100330"/>
            <a:r>
              <a:rPr lang="en-US" b="1" dirty="0"/>
              <a:t>Personal Needs Profile (PNP)</a:t>
            </a:r>
            <a:r>
              <a:rPr lang="en-US" dirty="0"/>
              <a:t>: the collection of accessibility features and accommodations a student needs to take a test</a:t>
            </a:r>
            <a:endParaRPr lang="en-US" dirty="0">
              <a:cs typeface="Calibri"/>
            </a:endParaRPr>
          </a:p>
          <a:p>
            <a:pPr marL="100330" indent="-100330"/>
            <a:r>
              <a:rPr lang="en-US" b="1" dirty="0"/>
              <a:t>SR/PNP File</a:t>
            </a:r>
            <a:r>
              <a:rPr lang="en-US" dirty="0"/>
              <a:t>: a file containing your student data to be imported to </a:t>
            </a:r>
            <a:r>
              <a:rPr lang="en-US" dirty="0" err="1"/>
              <a:t>PearsonAccess</a:t>
            </a:r>
            <a:r>
              <a:rPr lang="en-US" baseline="30000" dirty="0" err="1"/>
              <a:t>next</a:t>
            </a:r>
            <a:r>
              <a:rPr lang="en-US" dirty="0"/>
              <a:t> </a:t>
            </a:r>
            <a:endParaRPr lang="en-US" dirty="0">
              <a:cs typeface="Calibri"/>
            </a:endParaRPr>
          </a:p>
          <a:p>
            <a:pPr marL="100330" indent="-100330"/>
            <a:r>
              <a:rPr lang="en-US" b="1" dirty="0"/>
              <a:t>Guide to the SR/PNP Process</a:t>
            </a:r>
            <a:r>
              <a:rPr lang="en-US" dirty="0"/>
              <a:t>: the guide posted at </a:t>
            </a:r>
            <a:r>
              <a:rPr lang="en-US" u="sng" dirty="0">
                <a:solidFill>
                  <a:srgbClr val="0070C0"/>
                </a:solidFill>
                <a:hlinkClick r:id="rId3">
                  <a:extLst>
                    <a:ext uri="{A12FA001-AC4F-418D-AE19-62706E023703}">
                      <ahyp:hlinkClr xmlns:ahyp="http://schemas.microsoft.com/office/drawing/2018/hyperlinkcolor" val="tx"/>
                    </a:ext>
                  </a:extLst>
                </a:hlinkClick>
              </a:rPr>
              <a:t>http://ricas.pearsonsupport.com/manuals</a:t>
            </a:r>
            <a:r>
              <a:rPr lang="en-US" dirty="0">
                <a:solidFill>
                  <a:srgbClr val="0070C0"/>
                </a:solidFill>
              </a:rPr>
              <a:t> </a:t>
            </a:r>
            <a:r>
              <a:rPr lang="en-US" dirty="0"/>
              <a:t>defines the field names and expected values for the SR/PNP file</a:t>
            </a:r>
            <a:endParaRPr lang="en-US" dirty="0">
              <a:cs typeface="Calibri"/>
            </a:endParaRPr>
          </a:p>
        </p:txBody>
      </p:sp>
    </p:spTree>
    <p:extLst>
      <p:ext uri="{BB962C8B-B14F-4D97-AF65-F5344CB8AC3E}">
        <p14:creationId xmlns:p14="http://schemas.microsoft.com/office/powerpoint/2010/main" val="3912720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5255" y="758885"/>
            <a:ext cx="6082034" cy="1196875"/>
          </a:xfrm>
        </p:spPr>
        <p:txBody>
          <a:bodyPr>
            <a:normAutofit fontScale="90000"/>
          </a:bodyPr>
          <a:lstStyle/>
          <a:p>
            <a:r>
              <a:rPr lang="en-US" dirty="0"/>
              <a:t>Overview of the SR/PNP Process</a:t>
            </a:r>
          </a:p>
        </p:txBody>
      </p:sp>
      <p:sp>
        <p:nvSpPr>
          <p:cNvPr id="3" name="Content Placeholder 2"/>
          <p:cNvSpPr>
            <a:spLocks noGrp="1"/>
          </p:cNvSpPr>
          <p:nvPr>
            <p:ph idx="1"/>
          </p:nvPr>
        </p:nvSpPr>
        <p:spPr>
          <a:xfrm>
            <a:off x="905255" y="2091832"/>
            <a:ext cx="8275321" cy="5058776"/>
          </a:xfrm>
        </p:spPr>
        <p:txBody>
          <a:bodyPr vert="horz" lIns="0" tIns="45720" rIns="0" bIns="45720" rtlCol="0" anchor="t">
            <a:normAutofit/>
          </a:bodyPr>
          <a:lstStyle/>
          <a:p>
            <a:pPr marL="457200" indent="-457200">
              <a:buFont typeface="+mj-lt"/>
              <a:buAutoNum type="arabicPeriod"/>
            </a:pPr>
            <a:r>
              <a:rPr lang="en-US" dirty="0"/>
              <a:t>RIDE begins the nightly feed that uploads and registers grades 3-8 ELA and Math student records into </a:t>
            </a:r>
            <a:r>
              <a:rPr lang="en-US" dirty="0" err="1"/>
              <a:t>PearsonAccess</a:t>
            </a:r>
            <a:r>
              <a:rPr lang="en-US" baseline="30000" dirty="0" err="1"/>
              <a:t>next</a:t>
            </a:r>
            <a:r>
              <a:rPr lang="en-US" baseline="30000" dirty="0"/>
              <a:t> </a:t>
            </a:r>
            <a:endParaRPr lang="en-US" dirty="0"/>
          </a:p>
          <a:p>
            <a:pPr marL="457200" indent="-457200">
              <a:buFont typeface="+mj-lt"/>
              <a:buAutoNum type="arabicPeriod"/>
            </a:pPr>
            <a:r>
              <a:rPr lang="en-US" dirty="0"/>
              <a:t>School personnel ensure that the student data transferred to RIDE from their district SIS through the enrollment census, LEP census, and special education census remain complete and accurate. </a:t>
            </a:r>
            <a:endParaRPr lang="en-US" dirty="0">
              <a:cs typeface="Calibri"/>
            </a:endParaRPr>
          </a:p>
          <a:p>
            <a:pPr marL="457200" lvl="0" indent="-457200">
              <a:buFont typeface="+mj-lt"/>
              <a:buAutoNum type="arabicPeriod"/>
            </a:pPr>
            <a:r>
              <a:rPr lang="en-US" dirty="0"/>
              <a:t>School personnel review student records in PAN and add accommodations and accessibility features for students, as necessary.</a:t>
            </a:r>
          </a:p>
        </p:txBody>
      </p:sp>
    </p:spTree>
    <p:extLst>
      <p:ext uri="{BB962C8B-B14F-4D97-AF65-F5344CB8AC3E}">
        <p14:creationId xmlns:p14="http://schemas.microsoft.com/office/powerpoint/2010/main" val="5177174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5255" y="741632"/>
            <a:ext cx="5983099" cy="1196875"/>
          </a:xfrm>
        </p:spPr>
        <p:txBody>
          <a:bodyPr>
            <a:normAutofit fontScale="90000"/>
          </a:bodyPr>
          <a:lstStyle/>
          <a:p>
            <a:r>
              <a:rPr lang="en-US" dirty="0"/>
              <a:t>Determining a method to update the SR/PNP</a:t>
            </a:r>
          </a:p>
        </p:txBody>
      </p:sp>
      <p:sp>
        <p:nvSpPr>
          <p:cNvPr id="3" name="Content Placeholder 2"/>
          <p:cNvSpPr>
            <a:spLocks noGrp="1"/>
          </p:cNvSpPr>
          <p:nvPr>
            <p:ph idx="1"/>
          </p:nvPr>
        </p:nvSpPr>
        <p:spPr/>
        <p:txBody>
          <a:bodyPr/>
          <a:lstStyle/>
          <a:p>
            <a:pPr marL="0" indent="0">
              <a:buNone/>
            </a:pPr>
            <a:r>
              <a:rPr lang="en-US" dirty="0"/>
              <a:t>Option 1: SR/PNP Export and Import: </a:t>
            </a:r>
          </a:p>
          <a:p>
            <a:pPr lvl="1">
              <a:buFont typeface="Arial" panose="020B0604020202020204" pitchFamily="34" charset="0"/>
              <a:buChar char="•"/>
            </a:pPr>
            <a:r>
              <a:rPr lang="en-US" dirty="0"/>
              <a:t>Best option if a large number of updates to student accommodations and/or accessibility features need to be made</a:t>
            </a:r>
          </a:p>
          <a:p>
            <a:pPr lvl="1">
              <a:buFont typeface="Arial" panose="020B0604020202020204" pitchFamily="34" charset="0"/>
              <a:buChar char="•"/>
            </a:pPr>
            <a:r>
              <a:rPr lang="en-US" dirty="0"/>
              <a:t>School personnel may want to use this method to place students into computer-based test sessions using the SR/PNP file once all accommodations and/or accessibility features have been updated</a:t>
            </a:r>
          </a:p>
          <a:p>
            <a:pPr marL="0" indent="0">
              <a:buNone/>
            </a:pPr>
            <a:r>
              <a:rPr lang="en-US" dirty="0"/>
              <a:t>Option 2: </a:t>
            </a:r>
            <a:r>
              <a:rPr lang="en-US" dirty="0" err="1"/>
              <a:t>PearsonAccess</a:t>
            </a:r>
            <a:r>
              <a:rPr lang="en-US" baseline="30000" dirty="0" err="1"/>
              <a:t>next</a:t>
            </a:r>
            <a:r>
              <a:rPr lang="en-US" dirty="0"/>
              <a:t> User Interface:</a:t>
            </a:r>
          </a:p>
          <a:p>
            <a:pPr lvl="1">
              <a:buFont typeface="Arial" panose="020B0604020202020204" pitchFamily="34" charset="0"/>
              <a:buChar char="•"/>
            </a:pPr>
            <a:r>
              <a:rPr lang="en-US" dirty="0"/>
              <a:t>Best option if there are only a small number of student records that need to be updated with accommodations and/or accessibility features (i.e., fewer than about 5)</a:t>
            </a:r>
          </a:p>
        </p:txBody>
      </p:sp>
    </p:spTree>
    <p:extLst>
      <p:ext uri="{BB962C8B-B14F-4D97-AF65-F5344CB8AC3E}">
        <p14:creationId xmlns:p14="http://schemas.microsoft.com/office/powerpoint/2010/main" val="2822473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Updating SR/PNP by File Export and Import</a:t>
            </a:r>
          </a:p>
        </p:txBody>
      </p:sp>
      <p:pic>
        <p:nvPicPr>
          <p:cNvPr id="5" name="Picture 4">
            <a:extLst>
              <a:ext uri="{FF2B5EF4-FFF2-40B4-BE49-F238E27FC236}">
                <a16:creationId xmlns:a16="http://schemas.microsoft.com/office/drawing/2014/main" id="{DF44493A-EDB2-4FF6-BB4D-5D6AF8B5B9C2}"/>
              </a:ext>
            </a:extLst>
          </p:cNvPr>
          <p:cNvPicPr>
            <a:picLocks noChangeAspect="1"/>
          </p:cNvPicPr>
          <p:nvPr/>
        </p:nvPicPr>
        <p:blipFill>
          <a:blip r:embed="rId3"/>
          <a:stretch>
            <a:fillRect/>
          </a:stretch>
        </p:blipFill>
        <p:spPr>
          <a:xfrm>
            <a:off x="266342" y="2488942"/>
            <a:ext cx="9525716" cy="2794515"/>
          </a:xfrm>
          <a:prstGeom prst="rect">
            <a:avLst/>
          </a:prstGeom>
        </p:spPr>
      </p:pic>
    </p:spTree>
    <p:extLst>
      <p:ext uri="{BB962C8B-B14F-4D97-AF65-F5344CB8AC3E}">
        <p14:creationId xmlns:p14="http://schemas.microsoft.com/office/powerpoint/2010/main" val="24284331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Updating SR/PNP by File Export and Import</a:t>
            </a:r>
          </a:p>
        </p:txBody>
      </p:sp>
      <p:pic>
        <p:nvPicPr>
          <p:cNvPr id="5" name="Picture 4">
            <a:extLst>
              <a:ext uri="{FF2B5EF4-FFF2-40B4-BE49-F238E27FC236}">
                <a16:creationId xmlns:a16="http://schemas.microsoft.com/office/drawing/2014/main" id="{B012A3D3-9E0B-42C7-A0FB-10FE39AB83D0}"/>
              </a:ext>
            </a:extLst>
          </p:cNvPr>
          <p:cNvPicPr>
            <a:picLocks noChangeAspect="1"/>
          </p:cNvPicPr>
          <p:nvPr/>
        </p:nvPicPr>
        <p:blipFill>
          <a:blip r:embed="rId3"/>
          <a:stretch>
            <a:fillRect/>
          </a:stretch>
        </p:blipFill>
        <p:spPr>
          <a:xfrm>
            <a:off x="230708" y="2361062"/>
            <a:ext cx="9596983" cy="2539045"/>
          </a:xfrm>
          <a:prstGeom prst="rect">
            <a:avLst/>
          </a:prstGeom>
        </p:spPr>
      </p:pic>
      <p:sp>
        <p:nvSpPr>
          <p:cNvPr id="3" name="TextBox 2">
            <a:extLst>
              <a:ext uri="{FF2B5EF4-FFF2-40B4-BE49-F238E27FC236}">
                <a16:creationId xmlns:a16="http://schemas.microsoft.com/office/drawing/2014/main" id="{DB9F40B2-7B4C-457B-9150-D4CDBA41DBE6}"/>
              </a:ext>
            </a:extLst>
          </p:cNvPr>
          <p:cNvSpPr txBox="1"/>
          <p:nvPr/>
        </p:nvSpPr>
        <p:spPr>
          <a:xfrm>
            <a:off x="230707" y="5292159"/>
            <a:ext cx="9361161" cy="1055545"/>
          </a:xfrm>
          <a:prstGeom prst="rect">
            <a:avLst/>
          </a:prstGeom>
          <a:noFill/>
        </p:spPr>
        <p:txBody>
          <a:bodyPr wrap="square" rtlCol="0">
            <a:spAutoFit/>
          </a:bodyPr>
          <a:lstStyle/>
          <a:p>
            <a:pPr marL="457200" indent="-457200">
              <a:lnSpc>
                <a:spcPct val="150000"/>
              </a:lnSpc>
              <a:buFont typeface="+mj-lt"/>
              <a:buAutoNum type="arabicPeriod"/>
            </a:pPr>
            <a:r>
              <a:rPr lang="en-US" sz="2200" dirty="0">
                <a:latin typeface="Calibri" panose="020F0502020204030204" pitchFamily="34" charset="0"/>
                <a:cs typeface="Calibri" panose="020F0502020204030204" pitchFamily="34" charset="0"/>
              </a:rPr>
              <a:t>Click </a:t>
            </a:r>
            <a:r>
              <a:rPr lang="en-US" sz="2200" i="1" dirty="0">
                <a:latin typeface="Calibri" panose="020F0502020204030204" pitchFamily="34" charset="0"/>
                <a:cs typeface="Calibri" panose="020F0502020204030204" pitchFamily="34" charset="0"/>
              </a:rPr>
              <a:t>Select Tasks. </a:t>
            </a:r>
            <a:endParaRPr lang="en-US" sz="2200" dirty="0">
              <a:latin typeface="Calibri" panose="020F0502020204030204" pitchFamily="34" charset="0"/>
              <a:cs typeface="Calibri" panose="020F0502020204030204" pitchFamily="34" charset="0"/>
            </a:endParaRPr>
          </a:p>
          <a:p>
            <a:pPr marL="457200" indent="-457200">
              <a:lnSpc>
                <a:spcPct val="150000"/>
              </a:lnSpc>
              <a:buFont typeface="+mj-lt"/>
              <a:buAutoNum type="arabicPeriod"/>
            </a:pPr>
            <a:r>
              <a:rPr lang="en-US" sz="2200" dirty="0">
                <a:latin typeface="Calibri" panose="020F0502020204030204" pitchFamily="34" charset="0"/>
                <a:cs typeface="Calibri" panose="020F0502020204030204" pitchFamily="34" charset="0"/>
              </a:rPr>
              <a:t>In the tasks list dropdown, select </a:t>
            </a:r>
            <a:r>
              <a:rPr lang="en-US" sz="2200" i="1" dirty="0">
                <a:latin typeface="Calibri" panose="020F0502020204030204" pitchFamily="34" charset="0"/>
                <a:cs typeface="Calibri" panose="020F0502020204030204" pitchFamily="34" charset="0"/>
              </a:rPr>
              <a:t>Import / Export Data.</a:t>
            </a:r>
            <a:endParaRPr lang="en-US" sz="2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05134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Updating SR/PNP by File Export and Import</a:t>
            </a:r>
          </a:p>
        </p:txBody>
      </p:sp>
      <p:pic>
        <p:nvPicPr>
          <p:cNvPr id="5" name="Picture 4">
            <a:extLst>
              <a:ext uri="{FF2B5EF4-FFF2-40B4-BE49-F238E27FC236}">
                <a16:creationId xmlns:a16="http://schemas.microsoft.com/office/drawing/2014/main" id="{FFD95717-244E-4859-B04D-C18BF1A35A84}"/>
              </a:ext>
            </a:extLst>
          </p:cNvPr>
          <p:cNvPicPr>
            <a:picLocks noChangeAspect="1"/>
          </p:cNvPicPr>
          <p:nvPr/>
        </p:nvPicPr>
        <p:blipFill>
          <a:blip r:embed="rId3"/>
          <a:stretch>
            <a:fillRect/>
          </a:stretch>
        </p:blipFill>
        <p:spPr>
          <a:xfrm>
            <a:off x="594230" y="2105966"/>
            <a:ext cx="8869940" cy="3316647"/>
          </a:xfrm>
          <a:prstGeom prst="rect">
            <a:avLst/>
          </a:prstGeom>
        </p:spPr>
      </p:pic>
      <p:sp>
        <p:nvSpPr>
          <p:cNvPr id="7" name="TextBox 6">
            <a:extLst>
              <a:ext uri="{FF2B5EF4-FFF2-40B4-BE49-F238E27FC236}">
                <a16:creationId xmlns:a16="http://schemas.microsoft.com/office/drawing/2014/main" id="{4722E4D2-99C2-423D-931E-B9063574716C}"/>
              </a:ext>
            </a:extLst>
          </p:cNvPr>
          <p:cNvSpPr txBox="1"/>
          <p:nvPr/>
        </p:nvSpPr>
        <p:spPr>
          <a:xfrm>
            <a:off x="594230" y="5422613"/>
            <a:ext cx="9158068" cy="1785104"/>
          </a:xfrm>
          <a:prstGeom prst="rect">
            <a:avLst/>
          </a:prstGeom>
          <a:noFill/>
        </p:spPr>
        <p:txBody>
          <a:bodyPr wrap="square" rtlCol="0">
            <a:spAutoFit/>
          </a:bodyPr>
          <a:lstStyle/>
          <a:p>
            <a:pPr marL="457200" indent="-457200">
              <a:buFont typeface="+mj-lt"/>
              <a:buAutoNum type="arabicPeriod"/>
            </a:pPr>
            <a:r>
              <a:rPr kumimoji="0" lang="en-US" sz="22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In the Type dropdown, select Student Registration Export. </a:t>
            </a:r>
          </a:p>
          <a:p>
            <a:pPr marL="457200" indent="-457200">
              <a:buFont typeface="+mj-lt"/>
              <a:buAutoNum type="arabicPeriod"/>
            </a:pPr>
            <a:r>
              <a:rPr lang="en-US" sz="2200" dirty="0">
                <a:solidFill>
                  <a:prstClr val="black">
                    <a:lumMod val="75000"/>
                    <a:lumOff val="25000"/>
                  </a:prstClr>
                </a:solidFill>
                <a:latin typeface="Calibri" panose="020F0502020204030204"/>
              </a:rPr>
              <a:t>Leave the Test Status Filter as-is and ignore the “Include tests with Void Test Score Code” checkbox. </a:t>
            </a:r>
          </a:p>
          <a:p>
            <a:pPr marL="457200" indent="-457200">
              <a:buFont typeface="+mj-lt"/>
              <a:buAutoNum type="arabicPeriod"/>
            </a:pPr>
            <a:r>
              <a:rPr lang="en-US" sz="2200" dirty="0">
                <a:solidFill>
                  <a:prstClr val="black">
                    <a:lumMod val="75000"/>
                    <a:lumOff val="25000"/>
                  </a:prstClr>
                </a:solidFill>
                <a:latin typeface="Calibri" panose="020F0502020204030204"/>
              </a:rPr>
              <a:t>Leave Student Grade and Subject boxes unselected to export all students.</a:t>
            </a:r>
          </a:p>
          <a:p>
            <a:pPr marL="457200" indent="-457200">
              <a:buFont typeface="+mj-lt"/>
              <a:buAutoNum type="arabicPeriod"/>
            </a:pPr>
            <a:r>
              <a:rPr lang="en-US" sz="2200" dirty="0">
                <a:solidFill>
                  <a:prstClr val="black">
                    <a:lumMod val="75000"/>
                    <a:lumOff val="25000"/>
                  </a:prstClr>
                </a:solidFill>
                <a:latin typeface="Calibri" panose="020F0502020204030204"/>
              </a:rPr>
              <a:t>Click </a:t>
            </a:r>
            <a:r>
              <a:rPr lang="en-US" sz="2200" i="1" dirty="0">
                <a:solidFill>
                  <a:prstClr val="black">
                    <a:lumMod val="75000"/>
                    <a:lumOff val="25000"/>
                  </a:prstClr>
                </a:solidFill>
                <a:latin typeface="Calibri" panose="020F0502020204030204"/>
              </a:rPr>
              <a:t>Process. </a:t>
            </a:r>
            <a:endParaRPr lang="en-US" i="1" dirty="0"/>
          </a:p>
        </p:txBody>
      </p:sp>
    </p:spTree>
    <p:extLst>
      <p:ext uri="{BB962C8B-B14F-4D97-AF65-F5344CB8AC3E}">
        <p14:creationId xmlns:p14="http://schemas.microsoft.com/office/powerpoint/2010/main" val="29251406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5256" y="324819"/>
            <a:ext cx="8298180" cy="1644191"/>
          </a:xfrm>
        </p:spPr>
        <p:txBody>
          <a:bodyPr/>
          <a:lstStyle/>
          <a:p>
            <a:r>
              <a:rPr lang="en-US"/>
              <a:t>Updating SR/PNP by File Export and Import</a:t>
            </a:r>
            <a:endParaRPr lang="en-US" dirty="0"/>
          </a:p>
        </p:txBody>
      </p:sp>
      <p:pic>
        <p:nvPicPr>
          <p:cNvPr id="5" name="Picture 4">
            <a:extLst>
              <a:ext uri="{FF2B5EF4-FFF2-40B4-BE49-F238E27FC236}">
                <a16:creationId xmlns:a16="http://schemas.microsoft.com/office/drawing/2014/main" id="{69D9EC13-890E-4A3F-9F3F-0A1F32CFCD54}"/>
              </a:ext>
            </a:extLst>
          </p:cNvPr>
          <p:cNvPicPr>
            <a:picLocks noChangeAspect="1"/>
          </p:cNvPicPr>
          <p:nvPr/>
        </p:nvPicPr>
        <p:blipFill>
          <a:blip r:embed="rId3"/>
          <a:stretch>
            <a:fillRect/>
          </a:stretch>
        </p:blipFill>
        <p:spPr>
          <a:xfrm>
            <a:off x="1677102" y="1969010"/>
            <a:ext cx="7234671" cy="3554475"/>
          </a:xfrm>
          <a:prstGeom prst="rect">
            <a:avLst/>
          </a:prstGeom>
        </p:spPr>
      </p:pic>
      <p:sp>
        <p:nvSpPr>
          <p:cNvPr id="7" name="TextBox 6">
            <a:extLst>
              <a:ext uri="{FF2B5EF4-FFF2-40B4-BE49-F238E27FC236}">
                <a16:creationId xmlns:a16="http://schemas.microsoft.com/office/drawing/2014/main" id="{7B1AC655-76AB-4126-AD08-98EC60BA3A0C}"/>
              </a:ext>
            </a:extLst>
          </p:cNvPr>
          <p:cNvSpPr txBox="1"/>
          <p:nvPr/>
        </p:nvSpPr>
        <p:spPr>
          <a:xfrm>
            <a:off x="613593" y="5643940"/>
            <a:ext cx="8298180" cy="1384995"/>
          </a:xfrm>
          <a:prstGeom prst="rect">
            <a:avLst/>
          </a:prstGeom>
          <a:noFill/>
        </p:spPr>
        <p:txBody>
          <a:bodyPr wrap="square">
            <a:spAutoFit/>
          </a:bodyPr>
          <a:lstStyle/>
          <a:p>
            <a:pPr marL="457200" marR="0" lvl="0" indent="-457200" algn="l" defTabSz="457200" rtl="0" eaLnBrk="1" fontAlgn="auto" latinLnBrk="0" hangingPunct="1">
              <a:lnSpc>
                <a:spcPct val="100000"/>
              </a:lnSpc>
              <a:spcBef>
                <a:spcPts val="0"/>
              </a:spcBef>
              <a:spcAft>
                <a:spcPts val="0"/>
              </a:spcAft>
              <a:buClrTx/>
              <a:buSzTx/>
              <a:buFont typeface="+mj-lt"/>
              <a:buAutoNum type="arabicPeriod"/>
              <a:tabLst/>
              <a:defRPr/>
            </a:pPr>
            <a:r>
              <a:rPr kumimoji="0" lang="en-US" sz="22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Refresh the page by clicking on the highlighted circular arrows.</a:t>
            </a:r>
          </a:p>
          <a:p>
            <a:pPr marL="457200" marR="0" lvl="0" indent="-457200" algn="l" defTabSz="457200" rtl="0" eaLnBrk="1" fontAlgn="auto" latinLnBrk="0" hangingPunct="1">
              <a:lnSpc>
                <a:spcPct val="100000"/>
              </a:lnSpc>
              <a:spcBef>
                <a:spcPts val="0"/>
              </a:spcBef>
              <a:spcAft>
                <a:spcPts val="0"/>
              </a:spcAft>
              <a:buClrTx/>
              <a:buSzTx/>
              <a:buFont typeface="+mj-lt"/>
              <a:buAutoNum type="arabicPeriod"/>
              <a:tabLst/>
              <a:defRPr/>
            </a:pPr>
            <a:r>
              <a:rPr kumimoji="0" lang="en-US" sz="22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When done, the following green message will appear:  “Complete – File is Ready for Download” (see next slide).</a:t>
            </a:r>
          </a:p>
          <a:p>
            <a:pPr marL="457200" marR="0" lvl="0" indent="-457200" algn="l" defTabSz="457200" rtl="0" eaLnBrk="1" fontAlgn="auto" latinLnBrk="0" hangingPunct="1">
              <a:lnSpc>
                <a:spcPct val="100000"/>
              </a:lnSpc>
              <a:spcBef>
                <a:spcPts val="0"/>
              </a:spcBef>
              <a:spcAft>
                <a:spcPts val="0"/>
              </a:spcAft>
              <a:buClrTx/>
              <a:buSzTx/>
              <a:buFont typeface="+mj-lt"/>
              <a:buAutoNum type="arabicPeriod"/>
              <a:tabLst/>
              <a:defRPr/>
            </a:pPr>
            <a:endPar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33299988"/>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_Flow_SignoffStatus xmlns="c4299c90-8e27-4a10-b1a7-3351ffbbf408" xsi:nil="true"/>
    <SharedWithUsers xmlns="fb4ce569-0273-4228-9157-33b14876d013">
      <UserInfo>
        <DisplayName>Heineke, Heather</DisplayName>
        <AccountId>298</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C48876971DAA448A9F0262CC175C371" ma:contentTypeVersion="15" ma:contentTypeDescription="Create a new document." ma:contentTypeScope="" ma:versionID="70029cefd3c183bbf17966cc35c8842d">
  <xsd:schema xmlns:xsd="http://www.w3.org/2001/XMLSchema" xmlns:xs="http://www.w3.org/2001/XMLSchema" xmlns:p="http://schemas.microsoft.com/office/2006/metadata/properties" xmlns:ns1="http://schemas.microsoft.com/sharepoint/v3" xmlns:ns2="fb4ce569-0273-4228-9157-33b14876d013" xmlns:ns3="c4299c90-8e27-4a10-b1a7-3351ffbbf408" targetNamespace="http://schemas.microsoft.com/office/2006/metadata/properties" ma:root="true" ma:fieldsID="025c20586872d5fbb3b702579994cf10" ns1:_="" ns2:_="" ns3:_="">
    <xsd:import namespace="http://schemas.microsoft.com/sharepoint/v3"/>
    <xsd:import namespace="fb4ce569-0273-4228-9157-33b14876d013"/>
    <xsd:import namespace="c4299c90-8e27-4a10-b1a7-3351ffbbf408"/>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_Flow_SignoffStatus" minOccurs="0"/>
                <xsd:element ref="ns3:MediaServiceEventHashCode" minOccurs="0"/>
                <xsd:element ref="ns3:MediaServiceGenerationTime" minOccurs="0"/>
                <xsd:element ref="ns3:MediaServiceAutoKeyPoints" minOccurs="0"/>
                <xsd:element ref="ns3:MediaServiceKeyPoint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b4ce569-0273-4228-9157-33b14876d013"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4299c90-8e27-4a10-b1a7-3351ffbbf408"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description="" ma:hidden="true" ma:internalName="MediaServiceDateTaken" ma:readOnly="true">
      <xsd:simpleType>
        <xsd:restriction base="dms:Text"/>
      </xsd:simpleType>
    </xsd:element>
    <xsd:element name="MediaServiceAutoTags" ma:index="13" nillable="true" ma:displayName="MediaServiceAutoTags" ma:description="" ma:internalName="MediaServiceAutoTags" ma:readOnly="true">
      <xsd:simpleType>
        <xsd:restriction base="dms:Text"/>
      </xsd:simpleType>
    </xsd:element>
    <xsd:element name="MediaServiceLocation" ma:index="14" nillable="true" ma:displayName="MediaServiceLocation" ma:descrip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_Flow_SignoffStatus" ma:index="16" nillable="true" ma:displayName="Sign-off status" ma:internalName="_x0024_Resources_x003a_core_x002c_Signoff_Status_x003b_">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8BC2561-6FEB-457E-A985-271F4D7613CF}">
  <ds:schemaRefs>
    <ds:schemaRef ds:uri="http://schemas.microsoft.com/office/2006/metadata/properties"/>
    <ds:schemaRef ds:uri="http://schemas.microsoft.com/sharepoint/v3"/>
    <ds:schemaRef ds:uri="http://purl.org/dc/terms/"/>
    <ds:schemaRef ds:uri="http://schemas.microsoft.com/office/2006/documentManagement/types"/>
    <ds:schemaRef ds:uri="http://purl.org/dc/elements/1.1/"/>
    <ds:schemaRef ds:uri="fb4ce569-0273-4228-9157-33b14876d013"/>
    <ds:schemaRef ds:uri="http://schemas.microsoft.com/office/infopath/2007/PartnerControls"/>
    <ds:schemaRef ds:uri="http://schemas.openxmlformats.org/package/2006/metadata/core-properties"/>
    <ds:schemaRef ds:uri="c4299c90-8e27-4a10-b1a7-3351ffbbf408"/>
    <ds:schemaRef ds:uri="http://www.w3.org/XML/1998/namespace"/>
    <ds:schemaRef ds:uri="http://purl.org/dc/dcmitype/"/>
  </ds:schemaRefs>
</ds:datastoreItem>
</file>

<file path=customXml/itemProps2.xml><?xml version="1.0" encoding="utf-8"?>
<ds:datastoreItem xmlns:ds="http://schemas.openxmlformats.org/officeDocument/2006/customXml" ds:itemID="{3065186A-B5A7-4E59-A8CE-6AC9ED73698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b4ce569-0273-4228-9157-33b14876d013"/>
    <ds:schemaRef ds:uri="c4299c90-8e27-4a10-b1a7-3351ffbbf40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670B6AB-0F29-46F9-BD2F-B2D4E21CA5D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Retrospect</Template>
  <TotalTime>2196</TotalTime>
  <Words>1930</Words>
  <Application>Microsoft Office PowerPoint</Application>
  <PresentationFormat>Custom</PresentationFormat>
  <Paragraphs>138</Paragraphs>
  <Slides>16</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Open Sans</vt:lpstr>
      <vt:lpstr>Symbol</vt:lpstr>
      <vt:lpstr>Retrospect</vt:lpstr>
      <vt:lpstr>Student Registration/ Personal Needs Profile</vt:lpstr>
      <vt:lpstr>Topics</vt:lpstr>
      <vt:lpstr>Glossary</vt:lpstr>
      <vt:lpstr>Overview of the SR/PNP Process</vt:lpstr>
      <vt:lpstr>Determining a method to update the SR/PNP</vt:lpstr>
      <vt:lpstr>Updating SR/PNP by File Export and Import</vt:lpstr>
      <vt:lpstr>Updating SR/PNP by File Export and Import</vt:lpstr>
      <vt:lpstr>Updating SR/PNP by File Export and Import</vt:lpstr>
      <vt:lpstr>Updating SR/PNP by File Export and Import</vt:lpstr>
      <vt:lpstr>Updating SR/PNP by File Export and Import</vt:lpstr>
      <vt:lpstr>Updating SR/PNP by File Export and Import</vt:lpstr>
      <vt:lpstr>Updating SR/PNP in PearsonAccessnext User Interface </vt:lpstr>
      <vt:lpstr>Updating SR/PNP in PearsonAccessnext User Interface </vt:lpstr>
      <vt:lpstr>Updating SR/PNP in PearsonAccessnext User Interface </vt:lpstr>
      <vt:lpstr>Resources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Registration / Personal Needs Profile</dc:title>
  <dc:creator>Dahn, LeAnn E</dc:creator>
  <cp:lastModifiedBy>Tompkins, Andrea</cp:lastModifiedBy>
  <cp:revision>121</cp:revision>
  <dcterms:created xsi:type="dcterms:W3CDTF">2016-10-28T00:45:12Z</dcterms:created>
  <dcterms:modified xsi:type="dcterms:W3CDTF">2022-02-09T21:08:28Z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0x0101004C48876971DAA448A9F0262CC175C371</vt:lpwstr>
  </property>
</Properties>
</file>